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1"/>
  </p:sldMasterIdLst>
  <p:notesMasterIdLst>
    <p:notesMasterId r:id="rId28"/>
  </p:notesMasterIdLst>
  <p:sldIdLst>
    <p:sldId id="257" r:id="rId2"/>
    <p:sldId id="256" r:id="rId3"/>
    <p:sldId id="263" r:id="rId4"/>
    <p:sldId id="258" r:id="rId5"/>
    <p:sldId id="259" r:id="rId6"/>
    <p:sldId id="272" r:id="rId7"/>
    <p:sldId id="264" r:id="rId8"/>
    <p:sldId id="273" r:id="rId9"/>
    <p:sldId id="274" r:id="rId10"/>
    <p:sldId id="275" r:id="rId11"/>
    <p:sldId id="276" r:id="rId12"/>
    <p:sldId id="277" r:id="rId13"/>
    <p:sldId id="278" r:id="rId14"/>
    <p:sldId id="279" r:id="rId15"/>
    <p:sldId id="280" r:id="rId16"/>
    <p:sldId id="281" r:id="rId17"/>
    <p:sldId id="283" r:id="rId18"/>
    <p:sldId id="282" r:id="rId19"/>
    <p:sldId id="284" r:id="rId20"/>
    <p:sldId id="285" r:id="rId21"/>
    <p:sldId id="286" r:id="rId22"/>
    <p:sldId id="287" r:id="rId23"/>
    <p:sldId id="288" r:id="rId24"/>
    <p:sldId id="289" r:id="rId25"/>
    <p:sldId id="290" r:id="rId26"/>
    <p:sldId id="29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692CC6-FC11-496B-A67C-4B21E1D223B9}" type="datetimeFigureOut">
              <a:rPr lang="en-US" smtClean="0"/>
              <a:t>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D3B13-2671-4037-857E-DB19C24E48ED}" type="slidenum">
              <a:rPr lang="en-US" smtClean="0"/>
              <a:t>‹#›</a:t>
            </a:fld>
            <a:endParaRPr lang="en-US"/>
          </a:p>
        </p:txBody>
      </p:sp>
    </p:spTree>
    <p:extLst>
      <p:ext uri="{BB962C8B-B14F-4D97-AF65-F5344CB8AC3E}">
        <p14:creationId xmlns:p14="http://schemas.microsoft.com/office/powerpoint/2010/main" val="206357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0b91fd854f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5" name="Google Shape;205;g10b91fd854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0b91fd854f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g10b91fd854f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26867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9230813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5082402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5416837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5485270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078244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12694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76274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448324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77810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1535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16241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27909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19869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2127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2465469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6620363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158"/>
        <p:cNvGrpSpPr/>
        <p:nvPr/>
      </p:nvGrpSpPr>
      <p:grpSpPr>
        <a:xfrm>
          <a:off x="0" y="0"/>
          <a:ext cx="0" cy="0"/>
          <a:chOff x="0" y="0"/>
          <a:chExt cx="0" cy="0"/>
        </a:xfrm>
      </p:grpSpPr>
      <p:sp>
        <p:nvSpPr>
          <p:cNvPr id="160" name="Google Shape;160;p25"/>
          <p:cNvSpPr txBox="1"/>
          <p:nvPr/>
        </p:nvSpPr>
        <p:spPr>
          <a:xfrm>
            <a:off x="8278238" y="6400800"/>
            <a:ext cx="380389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February 8, 2024</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026" name="Picture 2">
            <a:extLst>
              <a:ext uri="{FF2B5EF4-FFF2-40B4-BE49-F238E27FC236}">
                <a16:creationId xmlns:a16="http://schemas.microsoft.com/office/drawing/2014/main" id="{2CB4EB53-55C6-4127-856C-98AA0B95BD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17" y="184168"/>
            <a:ext cx="11729766" cy="62166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7D3F-6E9D-3F96-5B66-DCD0632E31EC}"/>
              </a:ext>
            </a:extLst>
          </p:cNvPr>
          <p:cNvSpPr>
            <a:spLocks noGrp="1"/>
          </p:cNvSpPr>
          <p:nvPr>
            <p:ph type="title"/>
          </p:nvPr>
        </p:nvSpPr>
        <p:spPr>
          <a:xfrm>
            <a:off x="1765152" y="623614"/>
            <a:ext cx="8911687" cy="1280890"/>
          </a:xfrm>
        </p:spPr>
        <p:txBody>
          <a:bodyPr/>
          <a:lstStyle/>
          <a:p>
            <a:r>
              <a:rPr lang="en-US" dirty="0"/>
              <a:t>Design of lines</a:t>
            </a:r>
          </a:p>
        </p:txBody>
      </p:sp>
      <p:pic>
        <p:nvPicPr>
          <p:cNvPr id="6" name="Picture 5">
            <a:extLst>
              <a:ext uri="{FF2B5EF4-FFF2-40B4-BE49-F238E27FC236}">
                <a16:creationId xmlns:a16="http://schemas.microsoft.com/office/drawing/2014/main" id="{40139D16-8ADD-F607-76E6-0B6917269BE2}"/>
              </a:ext>
            </a:extLst>
          </p:cNvPr>
          <p:cNvPicPr>
            <a:picLocks noChangeAspect="1"/>
          </p:cNvPicPr>
          <p:nvPr/>
        </p:nvPicPr>
        <p:blipFill>
          <a:blip r:embed="rId2"/>
          <a:stretch>
            <a:fillRect/>
          </a:stretch>
        </p:blipFill>
        <p:spPr>
          <a:xfrm>
            <a:off x="838200" y="1374487"/>
            <a:ext cx="4773328" cy="5427914"/>
          </a:xfrm>
          <a:prstGeom prst="rect">
            <a:avLst/>
          </a:prstGeom>
        </p:spPr>
      </p:pic>
      <p:pic>
        <p:nvPicPr>
          <p:cNvPr id="8" name="Picture 7">
            <a:extLst>
              <a:ext uri="{FF2B5EF4-FFF2-40B4-BE49-F238E27FC236}">
                <a16:creationId xmlns:a16="http://schemas.microsoft.com/office/drawing/2014/main" id="{5D780241-03AF-A363-AE88-AEDEA6172BAE}"/>
              </a:ext>
            </a:extLst>
          </p:cNvPr>
          <p:cNvPicPr>
            <a:picLocks noChangeAspect="1"/>
          </p:cNvPicPr>
          <p:nvPr/>
        </p:nvPicPr>
        <p:blipFill>
          <a:blip r:embed="rId3"/>
          <a:stretch>
            <a:fillRect/>
          </a:stretch>
        </p:blipFill>
        <p:spPr>
          <a:xfrm>
            <a:off x="5365399" y="1141429"/>
            <a:ext cx="6826601" cy="3264068"/>
          </a:xfrm>
          <a:prstGeom prst="rect">
            <a:avLst/>
          </a:prstGeom>
        </p:spPr>
      </p:pic>
      <p:sp>
        <p:nvSpPr>
          <p:cNvPr id="9" name="TextBox 8">
            <a:extLst>
              <a:ext uri="{FF2B5EF4-FFF2-40B4-BE49-F238E27FC236}">
                <a16:creationId xmlns:a16="http://schemas.microsoft.com/office/drawing/2014/main" id="{CF281866-4F0C-601B-2F58-1E2236A78A66}"/>
              </a:ext>
            </a:extLst>
          </p:cNvPr>
          <p:cNvSpPr txBox="1"/>
          <p:nvPr/>
        </p:nvSpPr>
        <p:spPr>
          <a:xfrm>
            <a:off x="6580474" y="4433757"/>
            <a:ext cx="4639377" cy="861774"/>
          </a:xfrm>
          <a:prstGeom prst="rect">
            <a:avLst/>
          </a:prstGeom>
          <a:noFill/>
        </p:spPr>
        <p:txBody>
          <a:bodyPr wrap="square" rtlCol="0">
            <a:spAutoFit/>
          </a:bodyPr>
          <a:lstStyle/>
          <a:p>
            <a:r>
              <a:rPr lang="en-US" b="1" dirty="0"/>
              <a:t>Cement Base</a:t>
            </a:r>
          </a:p>
          <a:p>
            <a:r>
              <a:rPr lang="en-US" sz="1600" dirty="0"/>
              <a:t>6-8 feet wide</a:t>
            </a:r>
          </a:p>
          <a:p>
            <a:r>
              <a:rPr lang="en-US" sz="1600" dirty="0"/>
              <a:t>20-40 feet deep</a:t>
            </a:r>
          </a:p>
        </p:txBody>
      </p:sp>
      <p:sp>
        <p:nvSpPr>
          <p:cNvPr id="10" name="TextBox 9">
            <a:extLst>
              <a:ext uri="{FF2B5EF4-FFF2-40B4-BE49-F238E27FC236}">
                <a16:creationId xmlns:a16="http://schemas.microsoft.com/office/drawing/2014/main" id="{F28A8138-7B5E-D1BB-42AB-6132CB779711}"/>
              </a:ext>
            </a:extLst>
          </p:cNvPr>
          <p:cNvSpPr txBox="1"/>
          <p:nvPr/>
        </p:nvSpPr>
        <p:spPr>
          <a:xfrm>
            <a:off x="5909912" y="5553777"/>
            <a:ext cx="4639377" cy="646331"/>
          </a:xfrm>
          <a:prstGeom prst="rect">
            <a:avLst/>
          </a:prstGeom>
          <a:noFill/>
        </p:spPr>
        <p:txBody>
          <a:bodyPr wrap="square" rtlCol="0">
            <a:spAutoFit/>
          </a:bodyPr>
          <a:lstStyle/>
          <a:p>
            <a:r>
              <a:rPr lang="en-US" b="1" dirty="0"/>
              <a:t>Right of Way</a:t>
            </a:r>
          </a:p>
          <a:p>
            <a:r>
              <a:rPr lang="en-US" dirty="0"/>
              <a:t>150 feet wide easements</a:t>
            </a:r>
          </a:p>
        </p:txBody>
      </p:sp>
    </p:spTree>
    <p:extLst>
      <p:ext uri="{BB962C8B-B14F-4D97-AF65-F5344CB8AC3E}">
        <p14:creationId xmlns:p14="http://schemas.microsoft.com/office/powerpoint/2010/main" val="190839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3B9A7-3758-69B7-1D7D-53B6D0D473CF}"/>
              </a:ext>
            </a:extLst>
          </p:cNvPr>
          <p:cNvSpPr>
            <a:spLocks noGrp="1"/>
          </p:cNvSpPr>
          <p:nvPr>
            <p:ph type="title"/>
          </p:nvPr>
        </p:nvSpPr>
        <p:spPr/>
        <p:txBody>
          <a:bodyPr/>
          <a:lstStyle/>
          <a:p>
            <a:r>
              <a:rPr lang="en-US" dirty="0"/>
              <a:t>Concerns</a:t>
            </a:r>
          </a:p>
        </p:txBody>
      </p:sp>
      <p:pic>
        <p:nvPicPr>
          <p:cNvPr id="1026" name="Picture 2">
            <a:extLst>
              <a:ext uri="{FF2B5EF4-FFF2-40B4-BE49-F238E27FC236}">
                <a16:creationId xmlns:a16="http://schemas.microsoft.com/office/drawing/2014/main" id="{32749015-7D1E-E5A9-7D23-9554E4FA3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4056" y="146655"/>
            <a:ext cx="3590222" cy="683175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57E4CF65-ADA3-BDB4-774F-CC4802EED865}"/>
              </a:ext>
            </a:extLst>
          </p:cNvPr>
          <p:cNvSpPr/>
          <p:nvPr/>
        </p:nvSpPr>
        <p:spPr>
          <a:xfrm>
            <a:off x="5919537" y="972353"/>
            <a:ext cx="4668252" cy="382102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DF69D41-F3DD-6D9E-5E59-AA5B077CCB47}"/>
              </a:ext>
            </a:extLst>
          </p:cNvPr>
          <p:cNvSpPr txBox="1"/>
          <p:nvPr/>
        </p:nvSpPr>
        <p:spPr>
          <a:xfrm rot="20019820">
            <a:off x="1816437" y="2913948"/>
            <a:ext cx="3590222" cy="1015663"/>
          </a:xfrm>
          <a:prstGeom prst="rect">
            <a:avLst/>
          </a:prstGeom>
          <a:noFill/>
        </p:spPr>
        <p:txBody>
          <a:bodyPr wrap="square" rtlCol="0">
            <a:spAutoFit/>
          </a:bodyPr>
          <a:lstStyle/>
          <a:p>
            <a:r>
              <a:rPr lang="en-US" sz="6000" dirty="0">
                <a:latin typeface="Cooper Black" panose="0208090404030B020404" pitchFamily="18" charset="0"/>
              </a:rPr>
              <a:t>NOISE</a:t>
            </a:r>
          </a:p>
        </p:txBody>
      </p:sp>
    </p:spTree>
    <p:extLst>
      <p:ext uri="{BB962C8B-B14F-4D97-AF65-F5344CB8AC3E}">
        <p14:creationId xmlns:p14="http://schemas.microsoft.com/office/powerpoint/2010/main" val="1969917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02F01-D41F-3D6C-873E-91C9CDF12A66}"/>
              </a:ext>
            </a:extLst>
          </p:cNvPr>
          <p:cNvSpPr>
            <a:spLocks noGrp="1"/>
          </p:cNvSpPr>
          <p:nvPr>
            <p:ph type="title"/>
          </p:nvPr>
        </p:nvSpPr>
        <p:spPr>
          <a:xfrm>
            <a:off x="2458170" y="646717"/>
            <a:ext cx="8911687" cy="1280890"/>
          </a:xfrm>
        </p:spPr>
        <p:txBody>
          <a:bodyPr/>
          <a:lstStyle/>
          <a:p>
            <a:r>
              <a:rPr lang="en-US" dirty="0"/>
              <a:t>Property Values</a:t>
            </a:r>
          </a:p>
        </p:txBody>
      </p:sp>
      <p:pic>
        <p:nvPicPr>
          <p:cNvPr id="2050" name="Picture 2">
            <a:extLst>
              <a:ext uri="{FF2B5EF4-FFF2-40B4-BE49-F238E27FC236}">
                <a16:creationId xmlns:a16="http://schemas.microsoft.com/office/drawing/2014/main" id="{F0C1F010-9EAA-7FCB-6226-01BE2EDD5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7162"/>
            <a:ext cx="12192000" cy="23955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B246679-FA14-45FE-8987-112CBFEC9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21672"/>
            <a:ext cx="4745524" cy="3236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7CF8EA-B5A8-FE71-FD1F-A911069C5A28}"/>
              </a:ext>
            </a:extLst>
          </p:cNvPr>
          <p:cNvSpPr txBox="1"/>
          <p:nvPr/>
        </p:nvSpPr>
        <p:spPr>
          <a:xfrm>
            <a:off x="5043638" y="3878981"/>
            <a:ext cx="5919537" cy="2031325"/>
          </a:xfrm>
          <a:prstGeom prst="rect">
            <a:avLst/>
          </a:prstGeom>
          <a:noFill/>
        </p:spPr>
        <p:txBody>
          <a:bodyPr wrap="square" rtlCol="0">
            <a:spAutoFit/>
          </a:bodyPr>
          <a:lstStyle/>
          <a:p>
            <a:r>
              <a:rPr lang="en-US"/>
              <a:t>A recent study in the Journal of Real Estate Research by Charleston assistant professors Chris Mothorpe and David Wyman, finds that vacant lots adjacent to high-voltage transmission lines sell for 45% less than equivalent lots not located near transmission lines.</a:t>
            </a:r>
          </a:p>
          <a:p>
            <a:endParaRPr lang="en-US"/>
          </a:p>
          <a:p>
            <a:r>
              <a:rPr lang="en-US"/>
              <a:t>Wall Street Journal; August 15, 2018</a:t>
            </a:r>
            <a:endParaRPr lang="en-US" dirty="0"/>
          </a:p>
        </p:txBody>
      </p:sp>
    </p:spTree>
    <p:extLst>
      <p:ext uri="{BB962C8B-B14F-4D97-AF65-F5344CB8AC3E}">
        <p14:creationId xmlns:p14="http://schemas.microsoft.com/office/powerpoint/2010/main" val="2428384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04E3C-CA10-D050-A117-F310C98C8B00}"/>
              </a:ext>
            </a:extLst>
          </p:cNvPr>
          <p:cNvSpPr>
            <a:spLocks noGrp="1"/>
          </p:cNvSpPr>
          <p:nvPr>
            <p:ph type="title"/>
          </p:nvPr>
        </p:nvSpPr>
        <p:spPr/>
        <p:txBody>
          <a:bodyPr/>
          <a:lstStyle/>
          <a:p>
            <a:r>
              <a:rPr lang="en-US" dirty="0"/>
              <a:t>Health Concerns</a:t>
            </a:r>
          </a:p>
        </p:txBody>
      </p:sp>
      <p:pic>
        <p:nvPicPr>
          <p:cNvPr id="3074" name="Picture 2">
            <a:extLst>
              <a:ext uri="{FF2B5EF4-FFF2-40B4-BE49-F238E27FC236}">
                <a16:creationId xmlns:a16="http://schemas.microsoft.com/office/drawing/2014/main" id="{42C40F49-1785-8ADC-ED54-0F0D7F340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242" y="1344871"/>
            <a:ext cx="7459580" cy="52484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4ADD94-8A3C-B591-8B57-CA6D5C80BB66}"/>
              </a:ext>
            </a:extLst>
          </p:cNvPr>
          <p:cNvSpPr txBox="1"/>
          <p:nvPr/>
        </p:nvSpPr>
        <p:spPr>
          <a:xfrm>
            <a:off x="1748589" y="2156865"/>
            <a:ext cx="4658628" cy="4093428"/>
          </a:xfrm>
          <a:prstGeom prst="rect">
            <a:avLst/>
          </a:prstGeom>
          <a:noFill/>
        </p:spPr>
        <p:txBody>
          <a:bodyPr wrap="square" rtlCol="0">
            <a:spAutoFit/>
          </a:bodyPr>
          <a:lstStyle/>
          <a:p>
            <a:r>
              <a:rPr lang="en-US" sz="2000" b="1" dirty="0">
                <a:latin typeface="Roboto" panose="02000000000000000000" pitchFamily="2" charset="0"/>
                <a:ea typeface="Roboto" panose="02000000000000000000" pitchFamily="2" charset="0"/>
                <a:cs typeface="Roboto" panose="02000000000000000000" pitchFamily="2" charset="0"/>
              </a:rPr>
              <a:t>Cancer</a:t>
            </a:r>
          </a:p>
          <a:p>
            <a:endParaRPr lang="en-US" sz="2000" b="1" dirty="0">
              <a:latin typeface="Roboto" panose="02000000000000000000" pitchFamily="2" charset="0"/>
              <a:ea typeface="Roboto" panose="02000000000000000000" pitchFamily="2" charset="0"/>
              <a:cs typeface="Roboto" panose="02000000000000000000" pitchFamily="2" charset="0"/>
            </a:endParaRPr>
          </a:p>
          <a:p>
            <a:r>
              <a:rPr lang="en-US" sz="2000" b="1" dirty="0">
                <a:latin typeface="Roboto" panose="02000000000000000000" pitchFamily="2" charset="0"/>
                <a:ea typeface="Roboto" panose="02000000000000000000" pitchFamily="2" charset="0"/>
                <a:cs typeface="Roboto" panose="02000000000000000000" pitchFamily="2" charset="0"/>
              </a:rPr>
              <a:t>Leukemia</a:t>
            </a:r>
          </a:p>
          <a:p>
            <a:endParaRPr lang="en-US" sz="2000" b="1" dirty="0">
              <a:latin typeface="Roboto" panose="02000000000000000000" pitchFamily="2" charset="0"/>
              <a:ea typeface="Roboto" panose="02000000000000000000" pitchFamily="2" charset="0"/>
              <a:cs typeface="Roboto" panose="02000000000000000000" pitchFamily="2" charset="0"/>
            </a:endParaRPr>
          </a:p>
          <a:p>
            <a:r>
              <a:rPr lang="en-US" sz="2000" b="1" dirty="0">
                <a:latin typeface="Roboto" panose="02000000000000000000" pitchFamily="2" charset="0"/>
                <a:ea typeface="Roboto" panose="02000000000000000000" pitchFamily="2" charset="0"/>
                <a:cs typeface="Roboto" panose="02000000000000000000" pitchFamily="2" charset="0"/>
              </a:rPr>
              <a:t>Depression</a:t>
            </a:r>
          </a:p>
          <a:p>
            <a:endParaRPr lang="en-US" sz="2000" b="1" dirty="0">
              <a:latin typeface="Roboto" panose="02000000000000000000" pitchFamily="2" charset="0"/>
              <a:ea typeface="Roboto" panose="02000000000000000000" pitchFamily="2" charset="0"/>
              <a:cs typeface="Roboto" panose="02000000000000000000" pitchFamily="2" charset="0"/>
            </a:endParaRPr>
          </a:p>
          <a:p>
            <a:r>
              <a:rPr lang="en-US" sz="2000" b="1" dirty="0">
                <a:latin typeface="Roboto" panose="02000000000000000000" pitchFamily="2" charset="0"/>
                <a:ea typeface="Roboto" panose="02000000000000000000" pitchFamily="2" charset="0"/>
                <a:cs typeface="Roboto" panose="02000000000000000000" pitchFamily="2" charset="0"/>
              </a:rPr>
              <a:t>Headaches</a:t>
            </a:r>
          </a:p>
          <a:p>
            <a:endParaRPr lang="en-US" sz="2000" b="1" dirty="0">
              <a:latin typeface="Roboto" panose="02000000000000000000" pitchFamily="2" charset="0"/>
              <a:ea typeface="Roboto" panose="02000000000000000000" pitchFamily="2" charset="0"/>
              <a:cs typeface="Roboto" panose="02000000000000000000" pitchFamily="2" charset="0"/>
            </a:endParaRPr>
          </a:p>
          <a:p>
            <a:r>
              <a:rPr lang="en-US" sz="2000" b="1" dirty="0">
                <a:latin typeface="Roboto" panose="02000000000000000000" pitchFamily="2" charset="0"/>
                <a:ea typeface="Roboto" panose="02000000000000000000" pitchFamily="2" charset="0"/>
                <a:cs typeface="Roboto" panose="02000000000000000000" pitchFamily="2" charset="0"/>
              </a:rPr>
              <a:t>Fatigue</a:t>
            </a:r>
          </a:p>
          <a:p>
            <a:endParaRPr lang="en-US" sz="2000" b="1" dirty="0">
              <a:latin typeface="Roboto" panose="02000000000000000000" pitchFamily="2" charset="0"/>
              <a:ea typeface="Roboto" panose="02000000000000000000" pitchFamily="2" charset="0"/>
              <a:cs typeface="Roboto" panose="02000000000000000000" pitchFamily="2" charset="0"/>
            </a:endParaRPr>
          </a:p>
          <a:p>
            <a:r>
              <a:rPr lang="en-US" sz="2000" b="1" dirty="0">
                <a:latin typeface="Roboto" panose="02000000000000000000" pitchFamily="2" charset="0"/>
                <a:ea typeface="Roboto" panose="02000000000000000000" pitchFamily="2" charset="0"/>
                <a:cs typeface="Roboto" panose="02000000000000000000" pitchFamily="2" charset="0"/>
              </a:rPr>
              <a:t>Insomnia</a:t>
            </a:r>
          </a:p>
          <a:p>
            <a:endParaRPr lang="en-US" sz="2000" b="1" dirty="0">
              <a:latin typeface="Roboto" panose="02000000000000000000" pitchFamily="2" charset="0"/>
              <a:ea typeface="Roboto" panose="02000000000000000000" pitchFamily="2" charset="0"/>
              <a:cs typeface="Roboto" panose="02000000000000000000" pitchFamily="2" charset="0"/>
            </a:endParaRPr>
          </a:p>
          <a:p>
            <a:r>
              <a:rPr lang="en-US" sz="2000" b="1" dirty="0">
                <a:latin typeface="Roboto" panose="02000000000000000000" pitchFamily="2" charset="0"/>
                <a:ea typeface="Roboto" panose="02000000000000000000" pitchFamily="2" charset="0"/>
                <a:cs typeface="Roboto" panose="02000000000000000000" pitchFamily="2" charset="0"/>
              </a:rPr>
              <a:t>… and more</a:t>
            </a:r>
          </a:p>
        </p:txBody>
      </p:sp>
    </p:spTree>
    <p:extLst>
      <p:ext uri="{BB962C8B-B14F-4D97-AF65-F5344CB8AC3E}">
        <p14:creationId xmlns:p14="http://schemas.microsoft.com/office/powerpoint/2010/main" val="2363293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F1708-7608-F1B6-F8BC-3C891C2EB6A9}"/>
              </a:ext>
            </a:extLst>
          </p:cNvPr>
          <p:cNvSpPr>
            <a:spLocks noGrp="1"/>
          </p:cNvSpPr>
          <p:nvPr>
            <p:ph type="title"/>
          </p:nvPr>
        </p:nvSpPr>
        <p:spPr/>
        <p:txBody>
          <a:bodyPr/>
          <a:lstStyle/>
          <a:p>
            <a:r>
              <a:rPr lang="en-US" dirty="0"/>
              <a:t>Fire</a:t>
            </a:r>
          </a:p>
        </p:txBody>
      </p:sp>
      <p:pic>
        <p:nvPicPr>
          <p:cNvPr id="3" name="Picture 2">
            <a:extLst>
              <a:ext uri="{FF2B5EF4-FFF2-40B4-BE49-F238E27FC236}">
                <a16:creationId xmlns:a16="http://schemas.microsoft.com/office/drawing/2014/main" id="{4514151D-283D-9416-1725-680C50BE3E00}"/>
              </a:ext>
            </a:extLst>
          </p:cNvPr>
          <p:cNvPicPr>
            <a:picLocks noChangeAspect="1"/>
          </p:cNvPicPr>
          <p:nvPr/>
        </p:nvPicPr>
        <p:blipFill>
          <a:blip r:embed="rId2"/>
          <a:stretch>
            <a:fillRect/>
          </a:stretch>
        </p:blipFill>
        <p:spPr>
          <a:xfrm>
            <a:off x="641703" y="1393431"/>
            <a:ext cx="7780402" cy="5633011"/>
          </a:xfrm>
          <a:prstGeom prst="rect">
            <a:avLst/>
          </a:prstGeom>
        </p:spPr>
      </p:pic>
      <p:sp>
        <p:nvSpPr>
          <p:cNvPr id="4" name="TextBox 3">
            <a:extLst>
              <a:ext uri="{FF2B5EF4-FFF2-40B4-BE49-F238E27FC236}">
                <a16:creationId xmlns:a16="http://schemas.microsoft.com/office/drawing/2014/main" id="{0E1D9389-7033-ED05-6103-593099A7EE96}"/>
              </a:ext>
            </a:extLst>
          </p:cNvPr>
          <p:cNvSpPr txBox="1"/>
          <p:nvPr/>
        </p:nvSpPr>
        <p:spPr>
          <a:xfrm>
            <a:off x="8633842" y="1809549"/>
            <a:ext cx="2916455" cy="4401205"/>
          </a:xfrm>
          <a:prstGeom prst="rect">
            <a:avLst/>
          </a:prstGeom>
          <a:noFill/>
        </p:spPr>
        <p:txBody>
          <a:bodyPr wrap="square" rtlCol="0">
            <a:spAutoFit/>
          </a:bodyPr>
          <a:lstStyle/>
          <a:p>
            <a:pPr algn="ctr"/>
            <a:r>
              <a:rPr lang="en-US" sz="4000" dirty="0"/>
              <a:t>Xcel Power Line was the Cause of the Deadly Marshall Fire</a:t>
            </a:r>
          </a:p>
        </p:txBody>
      </p:sp>
    </p:spTree>
    <p:extLst>
      <p:ext uri="{BB962C8B-B14F-4D97-AF65-F5344CB8AC3E}">
        <p14:creationId xmlns:p14="http://schemas.microsoft.com/office/powerpoint/2010/main" val="2243281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BE328-42D8-1D98-F42D-785967B69B8B}"/>
              </a:ext>
            </a:extLst>
          </p:cNvPr>
          <p:cNvSpPr>
            <a:spLocks noGrp="1"/>
          </p:cNvSpPr>
          <p:nvPr>
            <p:ph type="title"/>
          </p:nvPr>
        </p:nvSpPr>
        <p:spPr/>
        <p:txBody>
          <a:bodyPr/>
          <a:lstStyle/>
          <a:p>
            <a:r>
              <a:rPr lang="en-US" dirty="0"/>
              <a:t>Clear cutting forests</a:t>
            </a:r>
          </a:p>
        </p:txBody>
      </p:sp>
      <p:pic>
        <p:nvPicPr>
          <p:cNvPr id="4" name="Picture 3">
            <a:extLst>
              <a:ext uri="{FF2B5EF4-FFF2-40B4-BE49-F238E27FC236}">
                <a16:creationId xmlns:a16="http://schemas.microsoft.com/office/drawing/2014/main" id="{E1BC4BC3-1647-4040-23DE-EEC5E2520A0C}"/>
              </a:ext>
            </a:extLst>
          </p:cNvPr>
          <p:cNvPicPr>
            <a:picLocks noChangeAspect="1"/>
          </p:cNvPicPr>
          <p:nvPr/>
        </p:nvPicPr>
        <p:blipFill>
          <a:blip r:embed="rId2"/>
          <a:stretch>
            <a:fillRect/>
          </a:stretch>
        </p:blipFill>
        <p:spPr>
          <a:xfrm>
            <a:off x="2486849" y="1869269"/>
            <a:ext cx="7013287" cy="4781787"/>
          </a:xfrm>
          <a:prstGeom prst="rect">
            <a:avLst/>
          </a:prstGeom>
        </p:spPr>
      </p:pic>
    </p:spTree>
    <p:extLst>
      <p:ext uri="{BB962C8B-B14F-4D97-AF65-F5344CB8AC3E}">
        <p14:creationId xmlns:p14="http://schemas.microsoft.com/office/powerpoint/2010/main" val="1573433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32EDA-F6EF-CB21-FDF8-89EED2168F17}"/>
              </a:ext>
            </a:extLst>
          </p:cNvPr>
          <p:cNvSpPr>
            <a:spLocks noGrp="1"/>
          </p:cNvSpPr>
          <p:nvPr>
            <p:ph type="title"/>
          </p:nvPr>
        </p:nvSpPr>
        <p:spPr/>
        <p:txBody>
          <a:bodyPr/>
          <a:lstStyle/>
          <a:p>
            <a:r>
              <a:rPr lang="en-US" dirty="0"/>
              <a:t>Wildlife</a:t>
            </a:r>
          </a:p>
        </p:txBody>
      </p:sp>
      <p:pic>
        <p:nvPicPr>
          <p:cNvPr id="4098" name="Picture 2">
            <a:extLst>
              <a:ext uri="{FF2B5EF4-FFF2-40B4-BE49-F238E27FC236}">
                <a16:creationId xmlns:a16="http://schemas.microsoft.com/office/drawing/2014/main" id="{62469451-30A7-6814-0B86-CE4CB0EE1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82" y="1690688"/>
            <a:ext cx="3283117" cy="44516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F3E8A8C-DD33-40F4-8637-66DED4865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4899" y="1414892"/>
            <a:ext cx="4470182" cy="28723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75DA4B2-A493-7A9D-B9DE-F9130DAEC12D}"/>
              </a:ext>
            </a:extLst>
          </p:cNvPr>
          <p:cNvPicPr>
            <a:picLocks noChangeAspect="1"/>
          </p:cNvPicPr>
          <p:nvPr/>
        </p:nvPicPr>
        <p:blipFill>
          <a:blip r:embed="rId4"/>
          <a:stretch>
            <a:fillRect/>
          </a:stretch>
        </p:blipFill>
        <p:spPr>
          <a:xfrm>
            <a:off x="7955581" y="2851070"/>
            <a:ext cx="3527358" cy="4136316"/>
          </a:xfrm>
          <a:prstGeom prst="rect">
            <a:avLst/>
          </a:prstGeom>
        </p:spPr>
      </p:pic>
    </p:spTree>
    <p:extLst>
      <p:ext uri="{BB962C8B-B14F-4D97-AF65-F5344CB8AC3E}">
        <p14:creationId xmlns:p14="http://schemas.microsoft.com/office/powerpoint/2010/main" val="1632263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27A02-8943-EE53-5864-8DFA1E678446}"/>
              </a:ext>
            </a:extLst>
          </p:cNvPr>
          <p:cNvSpPr>
            <a:spLocks noGrp="1"/>
          </p:cNvSpPr>
          <p:nvPr>
            <p:ph type="title"/>
          </p:nvPr>
        </p:nvSpPr>
        <p:spPr/>
        <p:txBody>
          <a:bodyPr/>
          <a:lstStyle/>
          <a:p>
            <a:r>
              <a:rPr lang="en-US" dirty="0"/>
              <a:t>Viewshed</a:t>
            </a:r>
          </a:p>
        </p:txBody>
      </p:sp>
      <p:pic>
        <p:nvPicPr>
          <p:cNvPr id="4" name="Picture 3">
            <a:extLst>
              <a:ext uri="{FF2B5EF4-FFF2-40B4-BE49-F238E27FC236}">
                <a16:creationId xmlns:a16="http://schemas.microsoft.com/office/drawing/2014/main" id="{EDF7B703-C036-D3C7-1C99-6E75ACAB7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372" y="1588168"/>
            <a:ext cx="3364808" cy="5090962"/>
          </a:xfrm>
          <a:prstGeom prst="rect">
            <a:avLst/>
          </a:prstGeom>
        </p:spPr>
      </p:pic>
      <p:pic>
        <p:nvPicPr>
          <p:cNvPr id="7" name="Picture 6">
            <a:extLst>
              <a:ext uri="{FF2B5EF4-FFF2-40B4-BE49-F238E27FC236}">
                <a16:creationId xmlns:a16="http://schemas.microsoft.com/office/drawing/2014/main" id="{C18E22DF-9C90-A5D8-28DC-158EEFFF1DF7}"/>
              </a:ext>
            </a:extLst>
          </p:cNvPr>
          <p:cNvPicPr>
            <a:picLocks noChangeAspect="1"/>
          </p:cNvPicPr>
          <p:nvPr/>
        </p:nvPicPr>
        <p:blipFill>
          <a:blip r:embed="rId3"/>
          <a:stretch>
            <a:fillRect/>
          </a:stretch>
        </p:blipFill>
        <p:spPr>
          <a:xfrm>
            <a:off x="5261336" y="117599"/>
            <a:ext cx="5727382" cy="3209721"/>
          </a:xfrm>
          <a:prstGeom prst="rect">
            <a:avLst/>
          </a:prstGeom>
        </p:spPr>
      </p:pic>
      <p:pic>
        <p:nvPicPr>
          <p:cNvPr id="13" name="Picture 12">
            <a:extLst>
              <a:ext uri="{FF2B5EF4-FFF2-40B4-BE49-F238E27FC236}">
                <a16:creationId xmlns:a16="http://schemas.microsoft.com/office/drawing/2014/main" id="{317D9F4D-7E84-C2E5-32C8-AB2E78B4E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5180" y="3327320"/>
            <a:ext cx="7180446" cy="3351810"/>
          </a:xfrm>
          <a:prstGeom prst="rect">
            <a:avLst/>
          </a:prstGeom>
        </p:spPr>
      </p:pic>
    </p:spTree>
    <p:extLst>
      <p:ext uri="{BB962C8B-B14F-4D97-AF65-F5344CB8AC3E}">
        <p14:creationId xmlns:p14="http://schemas.microsoft.com/office/powerpoint/2010/main" val="3649618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6582C-7942-D6C6-3B1F-312EE92D9797}"/>
              </a:ext>
            </a:extLst>
          </p:cNvPr>
          <p:cNvSpPr>
            <a:spLocks noGrp="1"/>
          </p:cNvSpPr>
          <p:nvPr>
            <p:ph type="title"/>
          </p:nvPr>
        </p:nvSpPr>
        <p:spPr/>
        <p:txBody>
          <a:bodyPr/>
          <a:lstStyle/>
          <a:p>
            <a:r>
              <a:rPr lang="en-US" dirty="0" err="1"/>
              <a:t>WiFi</a:t>
            </a:r>
            <a:r>
              <a:rPr lang="en-US" dirty="0"/>
              <a:t>, Cell Towers, Television Transmission</a:t>
            </a:r>
          </a:p>
        </p:txBody>
      </p:sp>
      <p:pic>
        <p:nvPicPr>
          <p:cNvPr id="5122" name="Picture 2">
            <a:extLst>
              <a:ext uri="{FF2B5EF4-FFF2-40B4-BE49-F238E27FC236}">
                <a16:creationId xmlns:a16="http://schemas.microsoft.com/office/drawing/2014/main" id="{464CB6F6-D5EE-7A89-AC46-425B8293D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235" y="1570924"/>
            <a:ext cx="10248718" cy="338207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7D0809E9-37E6-8D4A-5C86-DD281F51F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4554955"/>
            <a:ext cx="396240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129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295D4-7065-D4A0-20F0-5ABD05ACDB06}"/>
              </a:ext>
            </a:extLst>
          </p:cNvPr>
          <p:cNvSpPr>
            <a:spLocks noGrp="1"/>
          </p:cNvSpPr>
          <p:nvPr>
            <p:ph type="title"/>
          </p:nvPr>
        </p:nvSpPr>
        <p:spPr/>
        <p:txBody>
          <a:bodyPr/>
          <a:lstStyle/>
          <a:p>
            <a:r>
              <a:rPr lang="en-US" dirty="0"/>
              <a:t>Ultimate Purpose</a:t>
            </a:r>
          </a:p>
        </p:txBody>
      </p:sp>
      <p:pic>
        <p:nvPicPr>
          <p:cNvPr id="6" name="Picture 5">
            <a:extLst>
              <a:ext uri="{FF2B5EF4-FFF2-40B4-BE49-F238E27FC236}">
                <a16:creationId xmlns:a16="http://schemas.microsoft.com/office/drawing/2014/main" id="{F0CC9A5E-39D2-AA08-B300-964629B32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2223" y="1581150"/>
            <a:ext cx="4692048" cy="3514507"/>
          </a:xfrm>
          <a:prstGeom prst="rect">
            <a:avLst/>
          </a:prstGeom>
        </p:spPr>
      </p:pic>
      <p:sp>
        <p:nvSpPr>
          <p:cNvPr id="7" name="TextBox 6">
            <a:extLst>
              <a:ext uri="{FF2B5EF4-FFF2-40B4-BE49-F238E27FC236}">
                <a16:creationId xmlns:a16="http://schemas.microsoft.com/office/drawing/2014/main" id="{BE6C2F8D-4090-AD71-58DE-A9BA02002841}"/>
              </a:ext>
            </a:extLst>
          </p:cNvPr>
          <p:cNvSpPr txBox="1"/>
          <p:nvPr/>
        </p:nvSpPr>
        <p:spPr>
          <a:xfrm>
            <a:off x="1193532" y="5264909"/>
            <a:ext cx="9659871" cy="1323439"/>
          </a:xfrm>
          <a:prstGeom prst="rect">
            <a:avLst/>
          </a:prstGeom>
          <a:noFill/>
        </p:spPr>
        <p:txBody>
          <a:bodyPr wrap="square" rtlCol="0">
            <a:spAutoFit/>
          </a:bodyPr>
          <a:lstStyle/>
          <a:p>
            <a:r>
              <a:rPr lang="en-US" sz="4000" dirty="0"/>
              <a:t>Wind and solar facilities will be placed within a 35 mile range of the lines</a:t>
            </a:r>
          </a:p>
        </p:txBody>
      </p:sp>
      <p:pic>
        <p:nvPicPr>
          <p:cNvPr id="6146" name="Picture 2">
            <a:extLst>
              <a:ext uri="{FF2B5EF4-FFF2-40B4-BE49-F238E27FC236}">
                <a16:creationId xmlns:a16="http://schemas.microsoft.com/office/drawing/2014/main" id="{143383FA-4DA6-84A4-306C-AFF4345E4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09" y="2074252"/>
            <a:ext cx="4945480" cy="2769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638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2763EB-7752-9EE9-E225-E33F552D9311}"/>
              </a:ext>
            </a:extLst>
          </p:cNvPr>
          <p:cNvSpPr>
            <a:spLocks noGrp="1"/>
          </p:cNvSpPr>
          <p:nvPr>
            <p:ph type="title"/>
          </p:nvPr>
        </p:nvSpPr>
        <p:spPr/>
        <p:txBody>
          <a:bodyPr/>
          <a:lstStyle/>
          <a:p>
            <a:r>
              <a:rPr lang="en-US" dirty="0"/>
              <a:t>Introduction</a:t>
            </a:r>
          </a:p>
        </p:txBody>
      </p:sp>
      <p:sp>
        <p:nvSpPr>
          <p:cNvPr id="5" name="Text Placeholder 4">
            <a:extLst>
              <a:ext uri="{FF2B5EF4-FFF2-40B4-BE49-F238E27FC236}">
                <a16:creationId xmlns:a16="http://schemas.microsoft.com/office/drawing/2014/main" id="{99C019FF-1E43-33B0-8B18-E34FFF4A1626}"/>
              </a:ext>
            </a:extLst>
          </p:cNvPr>
          <p:cNvSpPr>
            <a:spLocks noGrp="1"/>
          </p:cNvSpPr>
          <p:nvPr>
            <p:ph idx="1"/>
          </p:nvPr>
        </p:nvSpPr>
        <p:spPr/>
        <p:txBody>
          <a:bodyPr/>
          <a:lstStyle/>
          <a:p>
            <a:r>
              <a:rPr lang="en-US" dirty="0"/>
              <a:t>ECEA Board – Kerry Jiblits, Don Gray, Jill Adair</a:t>
            </a:r>
          </a:p>
          <a:p>
            <a:r>
              <a:rPr lang="en-US" dirty="0"/>
              <a:t>Non-partisan, grassroots group</a:t>
            </a:r>
          </a:p>
          <a:p>
            <a:pPr lvl="1"/>
            <a:r>
              <a:rPr lang="en-US" dirty="0"/>
              <a:t>2021</a:t>
            </a:r>
          </a:p>
          <a:p>
            <a:pPr lvl="1"/>
            <a:r>
              <a:rPr lang="en-US" dirty="0"/>
              <a:t>Save the Bijou</a:t>
            </a:r>
          </a:p>
          <a:p>
            <a:pPr lvl="1"/>
            <a:r>
              <a:rPr lang="en-US" dirty="0"/>
              <a:t>Expansion</a:t>
            </a:r>
          </a:p>
          <a:p>
            <a:pPr marL="114300" indent="0">
              <a:buNone/>
            </a:pPr>
            <a:endParaRPr lang="en-US" dirty="0"/>
          </a:p>
          <a:p>
            <a:pPr lvl="1"/>
            <a:endParaRPr lang="en-US" dirty="0"/>
          </a:p>
        </p:txBody>
      </p:sp>
    </p:spTree>
    <p:extLst>
      <p:ext uri="{BB962C8B-B14F-4D97-AF65-F5344CB8AC3E}">
        <p14:creationId xmlns:p14="http://schemas.microsoft.com/office/powerpoint/2010/main" val="797989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13111-3E90-E953-F3F4-9BA8C47DC51F}"/>
              </a:ext>
            </a:extLst>
          </p:cNvPr>
          <p:cNvSpPr>
            <a:spLocks noGrp="1"/>
          </p:cNvSpPr>
          <p:nvPr>
            <p:ph type="title"/>
          </p:nvPr>
        </p:nvSpPr>
        <p:spPr/>
        <p:txBody>
          <a:bodyPr/>
          <a:lstStyle/>
          <a:p>
            <a:r>
              <a:rPr lang="en-US" dirty="0"/>
              <a:t>Who Benefits??</a:t>
            </a:r>
          </a:p>
        </p:txBody>
      </p:sp>
      <p:sp>
        <p:nvSpPr>
          <p:cNvPr id="3" name="Text Placeholder 2">
            <a:extLst>
              <a:ext uri="{FF2B5EF4-FFF2-40B4-BE49-F238E27FC236}">
                <a16:creationId xmlns:a16="http://schemas.microsoft.com/office/drawing/2014/main" id="{24B96C4C-561C-1115-74EE-2E2660D38357}"/>
              </a:ext>
            </a:extLst>
          </p:cNvPr>
          <p:cNvSpPr>
            <a:spLocks noGrp="1"/>
          </p:cNvSpPr>
          <p:nvPr>
            <p:ph idx="1"/>
          </p:nvPr>
        </p:nvSpPr>
        <p:spPr>
          <a:xfrm>
            <a:off x="838200" y="1825625"/>
            <a:ext cx="3040781" cy="4351338"/>
          </a:xfrm>
        </p:spPr>
        <p:txBody>
          <a:bodyPr/>
          <a:lstStyle/>
          <a:p>
            <a:r>
              <a:rPr lang="en-US" dirty="0"/>
              <a:t>Metro area</a:t>
            </a:r>
          </a:p>
          <a:p>
            <a:r>
              <a:rPr lang="en-US" dirty="0"/>
              <a:t>Other states</a:t>
            </a:r>
          </a:p>
          <a:p>
            <a:r>
              <a:rPr lang="en-US" dirty="0"/>
              <a:t>Xcel’s profits</a:t>
            </a:r>
          </a:p>
        </p:txBody>
      </p:sp>
      <p:sp>
        <p:nvSpPr>
          <p:cNvPr id="4" name="TextBox 3">
            <a:extLst>
              <a:ext uri="{FF2B5EF4-FFF2-40B4-BE49-F238E27FC236}">
                <a16:creationId xmlns:a16="http://schemas.microsoft.com/office/drawing/2014/main" id="{6E98128C-AD2B-4FD1-97E8-399F2EAF23EC}"/>
              </a:ext>
            </a:extLst>
          </p:cNvPr>
          <p:cNvSpPr txBox="1"/>
          <p:nvPr/>
        </p:nvSpPr>
        <p:spPr>
          <a:xfrm>
            <a:off x="4360244" y="2154634"/>
            <a:ext cx="6993556" cy="3693319"/>
          </a:xfrm>
          <a:prstGeom prst="rect">
            <a:avLst/>
          </a:prstGeom>
          <a:noFill/>
        </p:spPr>
        <p:txBody>
          <a:bodyPr wrap="square" rtlCol="0">
            <a:spAutoFit/>
          </a:bodyPr>
          <a:lstStyle/>
          <a:p>
            <a:pPr algn="ctr"/>
            <a:r>
              <a:rPr lang="en-US" b="1" i="0" dirty="0">
                <a:solidFill>
                  <a:srgbClr val="000000"/>
                </a:solidFill>
                <a:effectLst/>
                <a:latin typeface="Poppins" panose="00000500000000000000" pitchFamily="2" charset="0"/>
              </a:rPr>
              <a:t>According to the May 2023 Independence Institute Report,</a:t>
            </a:r>
            <a:r>
              <a:rPr lang="en-US" b="0" i="0" dirty="0">
                <a:solidFill>
                  <a:srgbClr val="000000"/>
                </a:solidFill>
                <a:effectLst/>
                <a:latin typeface="Poppins" panose="00000500000000000000" pitchFamily="2" charset="0"/>
              </a:rPr>
              <a:t> </a:t>
            </a:r>
            <a:r>
              <a:rPr lang="en-US" b="1" i="0" dirty="0">
                <a:solidFill>
                  <a:srgbClr val="000000"/>
                </a:solidFill>
                <a:effectLst/>
                <a:latin typeface="Poppins" panose="00000500000000000000" pitchFamily="2" charset="0"/>
              </a:rPr>
              <a:t>The Future of Colorado Energy</a:t>
            </a:r>
            <a:r>
              <a:rPr lang="en-US" b="0" i="0" dirty="0">
                <a:solidFill>
                  <a:srgbClr val="000000"/>
                </a:solidFill>
                <a:effectLst/>
                <a:latin typeface="Poppins" panose="00000500000000000000" pitchFamily="2" charset="0"/>
              </a:rPr>
              <a:t>:</a:t>
            </a:r>
          </a:p>
          <a:p>
            <a:pPr algn="l"/>
            <a:r>
              <a:rPr lang="en-US" b="0" i="0" dirty="0">
                <a:solidFill>
                  <a:srgbClr val="000000"/>
                </a:solidFill>
                <a:effectLst/>
                <a:latin typeface="Poppins" panose="00000500000000000000" pitchFamily="2" charset="0"/>
              </a:rPr>
              <a:t>“…the more infrastructure a utility builds, the more profit it can earn as long as the PUC approves those investments. Under this system, utilities stand to benefit considerably from an energy transition that forces the closure of still-useful power plants and encourages a major build out of brand-new generation facilities and transmission lines. It should come as no surprise, then, that the single-largest driver of cost under both the Polis Plan and the LCD Scenario is utility profits, since both scenarios necessarily involve building a substantial amount of new electricity infrastructure over a short period of time.”</a:t>
            </a:r>
          </a:p>
        </p:txBody>
      </p:sp>
    </p:spTree>
    <p:extLst>
      <p:ext uri="{BB962C8B-B14F-4D97-AF65-F5344CB8AC3E}">
        <p14:creationId xmlns:p14="http://schemas.microsoft.com/office/powerpoint/2010/main" val="2680896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E6779-E310-B0AB-B4C9-4B67931C284B}"/>
              </a:ext>
            </a:extLst>
          </p:cNvPr>
          <p:cNvSpPr>
            <a:spLocks noGrp="1"/>
          </p:cNvSpPr>
          <p:nvPr>
            <p:ph type="title"/>
          </p:nvPr>
        </p:nvSpPr>
        <p:spPr/>
        <p:txBody>
          <a:bodyPr/>
          <a:lstStyle/>
          <a:p>
            <a:r>
              <a:rPr lang="en-US" dirty="0"/>
              <a:t>. . . and for Elbert County??</a:t>
            </a:r>
          </a:p>
        </p:txBody>
      </p:sp>
      <p:sp>
        <p:nvSpPr>
          <p:cNvPr id="3" name="Text Placeholder 2">
            <a:extLst>
              <a:ext uri="{FF2B5EF4-FFF2-40B4-BE49-F238E27FC236}">
                <a16:creationId xmlns:a16="http://schemas.microsoft.com/office/drawing/2014/main" id="{993339B3-3A54-C06F-F8A5-3E32029FC8A0}"/>
              </a:ext>
            </a:extLst>
          </p:cNvPr>
          <p:cNvSpPr>
            <a:spLocks noGrp="1"/>
          </p:cNvSpPr>
          <p:nvPr>
            <p:ph idx="1"/>
          </p:nvPr>
        </p:nvSpPr>
        <p:spPr>
          <a:xfrm>
            <a:off x="621006" y="1771600"/>
            <a:ext cx="10515600" cy="830948"/>
          </a:xfrm>
        </p:spPr>
        <p:txBody>
          <a:bodyPr>
            <a:normAutofit/>
          </a:bodyPr>
          <a:lstStyle/>
          <a:p>
            <a:pPr marL="114300" indent="0">
              <a:buNone/>
            </a:pPr>
            <a:r>
              <a:rPr lang="en-US" sz="4000" dirty="0">
                <a:latin typeface="Cooper Black" panose="0208090404030B020404" pitchFamily="18" charset="0"/>
              </a:rPr>
              <a:t>NO BENEFIT FOR ELBERT COUNTY!!!!</a:t>
            </a:r>
          </a:p>
        </p:txBody>
      </p:sp>
      <p:sp>
        <p:nvSpPr>
          <p:cNvPr id="4" name="TextBox 3">
            <a:extLst>
              <a:ext uri="{FF2B5EF4-FFF2-40B4-BE49-F238E27FC236}">
                <a16:creationId xmlns:a16="http://schemas.microsoft.com/office/drawing/2014/main" id="{4AE35411-BF34-68E2-78AF-D893EF39BDA8}"/>
              </a:ext>
            </a:extLst>
          </p:cNvPr>
          <p:cNvSpPr txBox="1"/>
          <p:nvPr/>
        </p:nvSpPr>
        <p:spPr>
          <a:xfrm>
            <a:off x="1812757" y="3429000"/>
            <a:ext cx="4629752" cy="2246769"/>
          </a:xfrm>
          <a:prstGeom prst="rect">
            <a:avLst/>
          </a:prstGeom>
          <a:noFill/>
        </p:spPr>
        <p:txBody>
          <a:bodyPr wrap="square" rtlCol="0">
            <a:spAutoFit/>
          </a:bodyPr>
          <a:lstStyle/>
          <a:p>
            <a:r>
              <a:rPr lang="en-US" sz="2800" dirty="0"/>
              <a:t>And with the decrease in property values, there will be a negative impact on Elbert County’s tax base, which will affect services</a:t>
            </a:r>
          </a:p>
        </p:txBody>
      </p:sp>
      <p:pic>
        <p:nvPicPr>
          <p:cNvPr id="5" name="Picture 4">
            <a:extLst>
              <a:ext uri="{FF2B5EF4-FFF2-40B4-BE49-F238E27FC236}">
                <a16:creationId xmlns:a16="http://schemas.microsoft.com/office/drawing/2014/main" id="{D83CB622-E760-28B5-A664-362AE147BC03}"/>
              </a:ext>
            </a:extLst>
          </p:cNvPr>
          <p:cNvPicPr>
            <a:picLocks noChangeAspect="1"/>
          </p:cNvPicPr>
          <p:nvPr/>
        </p:nvPicPr>
        <p:blipFill>
          <a:blip r:embed="rId2"/>
          <a:stretch>
            <a:fillRect/>
          </a:stretch>
        </p:blipFill>
        <p:spPr>
          <a:xfrm>
            <a:off x="6702391" y="2892203"/>
            <a:ext cx="4654493" cy="3341687"/>
          </a:xfrm>
          <a:prstGeom prst="rect">
            <a:avLst/>
          </a:prstGeom>
        </p:spPr>
      </p:pic>
    </p:spTree>
    <p:extLst>
      <p:ext uri="{BB962C8B-B14F-4D97-AF65-F5344CB8AC3E}">
        <p14:creationId xmlns:p14="http://schemas.microsoft.com/office/powerpoint/2010/main" val="1115165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AAEBB-247F-B255-EADF-69A01F2D60A7}"/>
              </a:ext>
            </a:extLst>
          </p:cNvPr>
          <p:cNvSpPr>
            <a:spLocks noGrp="1"/>
          </p:cNvSpPr>
          <p:nvPr>
            <p:ph type="title"/>
          </p:nvPr>
        </p:nvSpPr>
        <p:spPr/>
        <p:txBody>
          <a:bodyPr/>
          <a:lstStyle/>
          <a:p>
            <a:r>
              <a:rPr lang="en-US" dirty="0"/>
              <a:t>On the horizon</a:t>
            </a:r>
          </a:p>
        </p:txBody>
      </p:sp>
      <p:sp>
        <p:nvSpPr>
          <p:cNvPr id="3" name="Text Placeholder 2">
            <a:extLst>
              <a:ext uri="{FF2B5EF4-FFF2-40B4-BE49-F238E27FC236}">
                <a16:creationId xmlns:a16="http://schemas.microsoft.com/office/drawing/2014/main" id="{43B5464A-E50E-6DE0-AC82-5996CA9A54D2}"/>
              </a:ext>
            </a:extLst>
          </p:cNvPr>
          <p:cNvSpPr>
            <a:spLocks noGrp="1"/>
          </p:cNvSpPr>
          <p:nvPr>
            <p:ph idx="1"/>
          </p:nvPr>
        </p:nvSpPr>
        <p:spPr/>
        <p:txBody>
          <a:bodyPr>
            <a:normAutofit/>
          </a:bodyPr>
          <a:lstStyle/>
          <a:p>
            <a:r>
              <a:rPr lang="en-US" dirty="0"/>
              <a:t>Probable legislation</a:t>
            </a:r>
          </a:p>
          <a:p>
            <a:r>
              <a:rPr lang="en-US" dirty="0"/>
              <a:t>Will override local control of land issues</a:t>
            </a:r>
          </a:p>
          <a:p>
            <a:pPr lvl="1"/>
            <a:r>
              <a:rPr lang="en-US" dirty="0"/>
              <a:t>Transmission corridors</a:t>
            </a:r>
          </a:p>
          <a:p>
            <a:pPr lvl="1"/>
            <a:r>
              <a:rPr lang="en-US" dirty="0"/>
              <a:t>Wind</a:t>
            </a:r>
          </a:p>
          <a:p>
            <a:pPr lvl="1"/>
            <a:r>
              <a:rPr lang="en-US" dirty="0"/>
              <a:t>Solar</a:t>
            </a:r>
          </a:p>
          <a:p>
            <a:r>
              <a:rPr lang="en-US" dirty="0"/>
              <a:t>1041 Regulations – “to allow for local governments to maintain their control over particular development projects even where the development project has statewide impacts.”</a:t>
            </a:r>
          </a:p>
          <a:p>
            <a:r>
              <a:rPr lang="en-US" dirty="0"/>
              <a:t>Contact legislators</a:t>
            </a:r>
          </a:p>
          <a:p>
            <a:pPr lvl="1"/>
            <a:endParaRPr lang="en-US" dirty="0"/>
          </a:p>
        </p:txBody>
      </p:sp>
    </p:spTree>
    <p:extLst>
      <p:ext uri="{BB962C8B-B14F-4D97-AF65-F5344CB8AC3E}">
        <p14:creationId xmlns:p14="http://schemas.microsoft.com/office/powerpoint/2010/main" val="2908878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751FB-9882-7854-86B2-499E3461888B}"/>
              </a:ext>
            </a:extLst>
          </p:cNvPr>
          <p:cNvSpPr>
            <a:spLocks noGrp="1"/>
          </p:cNvSpPr>
          <p:nvPr>
            <p:ph type="title"/>
          </p:nvPr>
        </p:nvSpPr>
        <p:spPr/>
        <p:txBody>
          <a:bodyPr/>
          <a:lstStyle/>
          <a:p>
            <a:r>
              <a:rPr lang="en-US" dirty="0"/>
              <a:t>What ECEA is Doing</a:t>
            </a:r>
          </a:p>
        </p:txBody>
      </p:sp>
      <p:sp>
        <p:nvSpPr>
          <p:cNvPr id="3" name="Text Placeholder 2">
            <a:extLst>
              <a:ext uri="{FF2B5EF4-FFF2-40B4-BE49-F238E27FC236}">
                <a16:creationId xmlns:a16="http://schemas.microsoft.com/office/drawing/2014/main" id="{17834BEE-A69E-BC40-059F-F0129EE4AC75}"/>
              </a:ext>
            </a:extLst>
          </p:cNvPr>
          <p:cNvSpPr>
            <a:spLocks noGrp="1"/>
          </p:cNvSpPr>
          <p:nvPr>
            <p:ph idx="1"/>
          </p:nvPr>
        </p:nvSpPr>
        <p:spPr>
          <a:xfrm>
            <a:off x="838200" y="1825625"/>
            <a:ext cx="3743425" cy="4351338"/>
          </a:xfrm>
        </p:spPr>
        <p:txBody>
          <a:bodyPr/>
          <a:lstStyle/>
          <a:p>
            <a:r>
              <a:rPr lang="en-US" dirty="0"/>
              <a:t>Community outreach</a:t>
            </a:r>
          </a:p>
          <a:p>
            <a:r>
              <a:rPr lang="en-US" dirty="0"/>
              <a:t>Website</a:t>
            </a:r>
          </a:p>
          <a:p>
            <a:r>
              <a:rPr lang="en-US" dirty="0"/>
              <a:t>Updates</a:t>
            </a:r>
          </a:p>
          <a:p>
            <a:pPr lvl="1"/>
            <a:r>
              <a:rPr lang="en-US" dirty="0"/>
              <a:t>Mailing list</a:t>
            </a:r>
          </a:p>
          <a:p>
            <a:r>
              <a:rPr lang="en-US" dirty="0"/>
              <a:t>BOCC/legislators</a:t>
            </a:r>
          </a:p>
          <a:p>
            <a:r>
              <a:rPr lang="en-US" dirty="0"/>
              <a:t>Media</a:t>
            </a:r>
          </a:p>
        </p:txBody>
      </p:sp>
      <p:pic>
        <p:nvPicPr>
          <p:cNvPr id="5" name="Picture 4">
            <a:extLst>
              <a:ext uri="{FF2B5EF4-FFF2-40B4-BE49-F238E27FC236}">
                <a16:creationId xmlns:a16="http://schemas.microsoft.com/office/drawing/2014/main" id="{6351C538-13A4-10F3-27EA-B1522BCD744D}"/>
              </a:ext>
            </a:extLst>
          </p:cNvPr>
          <p:cNvPicPr>
            <a:picLocks noChangeAspect="1"/>
          </p:cNvPicPr>
          <p:nvPr/>
        </p:nvPicPr>
        <p:blipFill>
          <a:blip r:embed="rId2"/>
          <a:stretch>
            <a:fillRect/>
          </a:stretch>
        </p:blipFill>
        <p:spPr>
          <a:xfrm>
            <a:off x="4662308" y="2348564"/>
            <a:ext cx="7189601" cy="3161899"/>
          </a:xfrm>
          <a:prstGeom prst="rect">
            <a:avLst/>
          </a:prstGeom>
        </p:spPr>
      </p:pic>
    </p:spTree>
    <p:extLst>
      <p:ext uri="{BB962C8B-B14F-4D97-AF65-F5344CB8AC3E}">
        <p14:creationId xmlns:p14="http://schemas.microsoft.com/office/powerpoint/2010/main" val="1492776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CD9BE80-B9AB-94F8-D795-FF11AD8FEB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806" y="7303"/>
            <a:ext cx="10952388" cy="68506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4EC4E1-2BC1-350B-E68E-7DC7FB0B9F00}"/>
              </a:ext>
            </a:extLst>
          </p:cNvPr>
          <p:cNvSpPr txBox="1"/>
          <p:nvPr/>
        </p:nvSpPr>
        <p:spPr>
          <a:xfrm rot="1293608">
            <a:off x="1280160" y="3570973"/>
            <a:ext cx="827773" cy="369332"/>
          </a:xfrm>
          <a:prstGeom prst="rect">
            <a:avLst/>
          </a:prstGeom>
          <a:solidFill>
            <a:srgbClr val="FF0000"/>
          </a:solidFill>
        </p:spPr>
        <p:txBody>
          <a:bodyPr wrap="square" rtlCol="0">
            <a:spAutoFit/>
          </a:bodyPr>
          <a:lstStyle/>
          <a:p>
            <a:r>
              <a:rPr lang="en-US" b="1" dirty="0">
                <a:latin typeface="Elephant" panose="02020904090505020303" pitchFamily="18" charset="0"/>
              </a:rPr>
              <a:t>Xcel</a:t>
            </a:r>
          </a:p>
        </p:txBody>
      </p:sp>
      <p:sp>
        <p:nvSpPr>
          <p:cNvPr id="5" name="TextBox 4">
            <a:extLst>
              <a:ext uri="{FF2B5EF4-FFF2-40B4-BE49-F238E27FC236}">
                <a16:creationId xmlns:a16="http://schemas.microsoft.com/office/drawing/2014/main" id="{21AC0B9A-E152-84E6-2F46-04C9FFBD05E9}"/>
              </a:ext>
            </a:extLst>
          </p:cNvPr>
          <p:cNvSpPr txBox="1"/>
          <p:nvPr/>
        </p:nvSpPr>
        <p:spPr>
          <a:xfrm rot="1293608">
            <a:off x="3442336" y="4316944"/>
            <a:ext cx="1574898" cy="369332"/>
          </a:xfrm>
          <a:prstGeom prst="rect">
            <a:avLst/>
          </a:prstGeom>
          <a:solidFill>
            <a:srgbClr val="FF0000"/>
          </a:solidFill>
        </p:spPr>
        <p:txBody>
          <a:bodyPr wrap="square" rtlCol="0">
            <a:spAutoFit/>
          </a:bodyPr>
          <a:lstStyle/>
          <a:p>
            <a:r>
              <a:rPr lang="en-US" b="1" dirty="0">
                <a:latin typeface="Elephant" panose="02020904090505020303" pitchFamily="18" charset="0"/>
              </a:rPr>
              <a:t>Metro area</a:t>
            </a:r>
          </a:p>
        </p:txBody>
      </p:sp>
      <p:sp>
        <p:nvSpPr>
          <p:cNvPr id="6" name="TextBox 5">
            <a:extLst>
              <a:ext uri="{FF2B5EF4-FFF2-40B4-BE49-F238E27FC236}">
                <a16:creationId xmlns:a16="http://schemas.microsoft.com/office/drawing/2014/main" id="{0055699F-E257-080E-D77F-553BAA1F8A36}"/>
              </a:ext>
            </a:extLst>
          </p:cNvPr>
          <p:cNvSpPr txBox="1"/>
          <p:nvPr/>
        </p:nvSpPr>
        <p:spPr>
          <a:xfrm rot="1293608">
            <a:off x="6094433" y="3651863"/>
            <a:ext cx="1984574" cy="369332"/>
          </a:xfrm>
          <a:prstGeom prst="rect">
            <a:avLst/>
          </a:prstGeom>
          <a:solidFill>
            <a:srgbClr val="FF0000"/>
          </a:solidFill>
        </p:spPr>
        <p:txBody>
          <a:bodyPr wrap="square" rtlCol="0">
            <a:spAutoFit/>
          </a:bodyPr>
          <a:lstStyle/>
          <a:p>
            <a:r>
              <a:rPr lang="en-US" b="1" dirty="0">
                <a:latin typeface="Elephant" panose="02020904090505020303" pitchFamily="18" charset="0"/>
              </a:rPr>
              <a:t>Elbert County</a:t>
            </a:r>
          </a:p>
        </p:txBody>
      </p:sp>
    </p:spTree>
    <p:extLst>
      <p:ext uri="{BB962C8B-B14F-4D97-AF65-F5344CB8AC3E}">
        <p14:creationId xmlns:p14="http://schemas.microsoft.com/office/powerpoint/2010/main" val="2033329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B44378D-9116-4DFA-8F70-39CF61712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484" y="2745980"/>
            <a:ext cx="2825316" cy="35224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4C711B1-3BE0-797F-44BF-456B67FE25AD}"/>
              </a:ext>
            </a:extLst>
          </p:cNvPr>
          <p:cNvSpPr txBox="1"/>
          <p:nvPr/>
        </p:nvSpPr>
        <p:spPr>
          <a:xfrm>
            <a:off x="856648" y="818147"/>
            <a:ext cx="7363327" cy="5539978"/>
          </a:xfrm>
          <a:prstGeom prst="rect">
            <a:avLst/>
          </a:prstGeom>
          <a:noFill/>
        </p:spPr>
        <p:txBody>
          <a:bodyPr wrap="square" rtlCol="0">
            <a:spAutoFit/>
          </a:bodyPr>
          <a:lstStyle/>
          <a:p>
            <a:pPr marL="0" marR="0">
              <a:spcBef>
                <a:spcPts val="0"/>
              </a:spcBef>
              <a:spcAft>
                <a:spcPts val="0"/>
              </a:spcAft>
            </a:pPr>
            <a:r>
              <a:rPr lang="en-US" sz="2800" dirty="0">
                <a:solidFill>
                  <a:srgbClr val="000000"/>
                </a:solidFill>
                <a:effectLst/>
                <a:latin typeface="Comic Sans MS" panose="030F0702030302020204" pitchFamily="66" charset="0"/>
                <a:ea typeface="Times New Roman" panose="02020603050405020304" pitchFamily="18" charset="0"/>
              </a:rPr>
              <a:t>And he climbed with the lad up the </a:t>
            </a:r>
            <a:r>
              <a:rPr lang="en-US" sz="2800" dirty="0" err="1">
                <a:solidFill>
                  <a:srgbClr val="000000"/>
                </a:solidFill>
                <a:effectLst/>
                <a:latin typeface="Comic Sans MS" panose="030F0702030302020204" pitchFamily="66" charset="0"/>
                <a:ea typeface="Times New Roman" panose="02020603050405020304" pitchFamily="18" charset="0"/>
              </a:rPr>
              <a:t>Eiffelberg</a:t>
            </a:r>
            <a:r>
              <a:rPr lang="en-US" sz="2800" dirty="0">
                <a:solidFill>
                  <a:srgbClr val="000000"/>
                </a:solidFill>
                <a:effectLst/>
                <a:latin typeface="Comic Sans MS" panose="030F0702030302020204" pitchFamily="66" charset="0"/>
                <a:ea typeface="Times New Roman" panose="02020603050405020304" pitchFamily="18" charset="0"/>
              </a:rPr>
              <a:t> Tower.</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solidFill>
                  <a:srgbClr val="000000"/>
                </a:solidFill>
                <a:effectLst/>
                <a:latin typeface="Comic Sans MS" panose="030F0702030302020204" pitchFamily="66" charset="0"/>
                <a:ea typeface="Times New Roman" panose="02020603050405020304" pitchFamily="18" charset="0"/>
              </a:rPr>
              <a:t>“This”, cried the Mayor, “is your town’s darkest hour!</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solidFill>
                  <a:srgbClr val="000000"/>
                </a:solidFill>
                <a:effectLst/>
                <a:latin typeface="Comic Sans MS" panose="030F0702030302020204" pitchFamily="66" charset="0"/>
                <a:ea typeface="Times New Roman" panose="02020603050405020304" pitchFamily="18" charset="0"/>
              </a:rPr>
              <a:t>The time for all </a:t>
            </a:r>
            <a:r>
              <a:rPr lang="en-US" sz="2800" dirty="0" err="1">
                <a:solidFill>
                  <a:srgbClr val="000000"/>
                </a:solidFill>
                <a:effectLst/>
                <a:latin typeface="Comic Sans MS" panose="030F0702030302020204" pitchFamily="66" charset="0"/>
                <a:ea typeface="Times New Roman" panose="02020603050405020304" pitchFamily="18" charset="0"/>
              </a:rPr>
              <a:t>Whos</a:t>
            </a:r>
            <a:r>
              <a:rPr lang="en-US" sz="2800" dirty="0">
                <a:solidFill>
                  <a:srgbClr val="000000"/>
                </a:solidFill>
                <a:effectLst/>
                <a:latin typeface="Comic Sans MS" panose="030F0702030302020204" pitchFamily="66" charset="0"/>
                <a:ea typeface="Times New Roman" panose="02020603050405020304" pitchFamily="18" charset="0"/>
              </a:rPr>
              <a:t> who have blood that is red</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solidFill>
                  <a:srgbClr val="000000"/>
                </a:solidFill>
                <a:effectLst/>
                <a:latin typeface="Comic Sans MS" panose="030F0702030302020204" pitchFamily="66" charset="0"/>
                <a:ea typeface="Times New Roman" panose="02020603050405020304" pitchFamily="18" charset="0"/>
              </a:rPr>
              <a:t>To come to the aid of their country”, he said.</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solidFill>
                  <a:srgbClr val="000000"/>
                </a:solidFill>
                <a:effectLst/>
                <a:latin typeface="Comic Sans MS" panose="030F0702030302020204" pitchFamily="66" charset="0"/>
                <a:ea typeface="Times New Roman" panose="02020603050405020304" pitchFamily="18" charset="0"/>
              </a:rPr>
              <a:t>“We’ve GOT to make noises in greater amounts!</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solidFill>
                  <a:srgbClr val="000000"/>
                </a:solidFill>
                <a:effectLst/>
                <a:latin typeface="Comic Sans MS" panose="030F0702030302020204" pitchFamily="66" charset="0"/>
                <a:ea typeface="Times New Roman" panose="02020603050405020304" pitchFamily="18" charset="0"/>
              </a:rPr>
              <a:t>So, open your mouth, lad.</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solidFill>
                  <a:srgbClr val="000000"/>
                </a:solidFill>
                <a:effectLst/>
                <a:latin typeface="Comic Sans MS" panose="030F0702030302020204" pitchFamily="66" charset="0"/>
                <a:ea typeface="Times New Roman" panose="02020603050405020304" pitchFamily="18" charset="0"/>
              </a:rPr>
              <a:t>For every voice counts!”</a:t>
            </a:r>
            <a:endParaRPr lang="en-US" sz="2800" dirty="0">
              <a:effectLst/>
              <a:latin typeface="Times New Roman" panose="02020603050405020304" pitchFamily="18" charset="0"/>
              <a:ea typeface="Times New Roman" panose="02020603050405020304" pitchFamily="18" charset="0"/>
            </a:endParaRPr>
          </a:p>
          <a:p>
            <a:endParaRPr lang="en-US" dirty="0">
              <a:latin typeface="Comic Sans MS" panose="030F0702030302020204" pitchFamily="66" charset="0"/>
            </a:endParaRPr>
          </a:p>
        </p:txBody>
      </p:sp>
    </p:spTree>
    <p:extLst>
      <p:ext uri="{BB962C8B-B14F-4D97-AF65-F5344CB8AC3E}">
        <p14:creationId xmlns:p14="http://schemas.microsoft.com/office/powerpoint/2010/main" val="3050019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923899-A3D0-AE43-32D4-08015873E39A}"/>
              </a:ext>
            </a:extLst>
          </p:cNvPr>
          <p:cNvSpPr txBox="1"/>
          <p:nvPr/>
        </p:nvSpPr>
        <p:spPr>
          <a:xfrm>
            <a:off x="1742174" y="2413337"/>
            <a:ext cx="9201752" cy="1015663"/>
          </a:xfrm>
          <a:prstGeom prst="rect">
            <a:avLst/>
          </a:prstGeom>
          <a:noFill/>
        </p:spPr>
        <p:txBody>
          <a:bodyPr wrap="square" rtlCol="0">
            <a:spAutoFit/>
          </a:bodyPr>
          <a:lstStyle/>
          <a:p>
            <a:r>
              <a:rPr lang="en-US" sz="6000" dirty="0">
                <a:latin typeface="Cooper Black" panose="0208090404030B020404" pitchFamily="18" charset="0"/>
              </a:rPr>
              <a:t>We Need YOUR Voice!</a:t>
            </a:r>
          </a:p>
        </p:txBody>
      </p:sp>
    </p:spTree>
    <p:extLst>
      <p:ext uri="{BB962C8B-B14F-4D97-AF65-F5344CB8AC3E}">
        <p14:creationId xmlns:p14="http://schemas.microsoft.com/office/powerpoint/2010/main" val="978578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2"/>
          <p:cNvSpPr txBox="1">
            <a:spLocks noGrp="1"/>
          </p:cNvSpPr>
          <p:nvPr>
            <p:ph type="ctrTitle"/>
          </p:nvPr>
        </p:nvSpPr>
        <p:spPr>
          <a:xfrm>
            <a:off x="156594" y="515567"/>
            <a:ext cx="12192000" cy="67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Arial"/>
              <a:buNone/>
            </a:pPr>
            <a:r>
              <a:rPr lang="en-US" sz="4000" b="1" u="sng" dirty="0">
                <a:latin typeface="Arial"/>
                <a:ea typeface="Arial"/>
                <a:cs typeface="Arial"/>
                <a:sym typeface="Arial"/>
              </a:rPr>
              <a:t>ECEA Mission and Objectives</a:t>
            </a:r>
            <a:endParaRPr dirty="0"/>
          </a:p>
        </p:txBody>
      </p:sp>
      <p:sp>
        <p:nvSpPr>
          <p:cNvPr id="208" name="Google Shape;208;p32"/>
          <p:cNvSpPr txBox="1">
            <a:spLocks noGrp="1"/>
          </p:cNvSpPr>
          <p:nvPr>
            <p:ph type="subTitle" idx="1"/>
          </p:nvPr>
        </p:nvSpPr>
        <p:spPr>
          <a:xfrm>
            <a:off x="1715886" y="1799685"/>
            <a:ext cx="10250598" cy="486290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dirty="0"/>
              <a:t>Protect our community by minimizing the environmental and economic degradation from Segment 5 of the Colorado Power Pathway Project (CPPP) within Elbert County</a:t>
            </a:r>
            <a:endParaRPr dirty="0"/>
          </a:p>
          <a:p>
            <a:pPr marL="342900" lvl="0" indent="-342900" algn="l" rtl="0">
              <a:lnSpc>
                <a:spcPct val="90000"/>
              </a:lnSpc>
              <a:spcBef>
                <a:spcPts val="1000"/>
              </a:spcBef>
              <a:spcAft>
                <a:spcPts val="0"/>
              </a:spcAft>
              <a:buClr>
                <a:schemeClr val="dk1"/>
              </a:buClr>
              <a:buSzPts val="2400"/>
              <a:buFont typeface="Arial"/>
              <a:buChar char="•"/>
            </a:pPr>
            <a:r>
              <a:rPr lang="en-US" dirty="0"/>
              <a:t>Maintain healthy lifestyles for our families</a:t>
            </a:r>
            <a:endParaRPr dirty="0"/>
          </a:p>
          <a:p>
            <a:pPr marL="342900" lvl="0" indent="-342900" algn="l" rtl="0">
              <a:lnSpc>
                <a:spcPct val="90000"/>
              </a:lnSpc>
              <a:spcBef>
                <a:spcPts val="1000"/>
              </a:spcBef>
              <a:spcAft>
                <a:spcPts val="0"/>
              </a:spcAft>
              <a:buClr>
                <a:schemeClr val="dk1"/>
              </a:buClr>
              <a:buSzPts val="2400"/>
              <a:buFont typeface="Arial"/>
              <a:buChar char="•"/>
            </a:pPr>
            <a:r>
              <a:rPr lang="en-US" dirty="0"/>
              <a:t>Protect wildlife</a:t>
            </a:r>
            <a:endParaRPr dirty="0"/>
          </a:p>
          <a:p>
            <a:pPr marL="342900" lvl="0" indent="-342900" algn="l" rtl="0">
              <a:lnSpc>
                <a:spcPct val="90000"/>
              </a:lnSpc>
              <a:spcBef>
                <a:spcPts val="1000"/>
              </a:spcBef>
              <a:spcAft>
                <a:spcPts val="0"/>
              </a:spcAft>
              <a:buClr>
                <a:schemeClr val="dk1"/>
              </a:buClr>
              <a:buSzPts val="2400"/>
              <a:buFont typeface="Arial"/>
              <a:buChar char="•"/>
            </a:pPr>
            <a:r>
              <a:rPr lang="en-US" dirty="0"/>
              <a:t>Protect our local economy</a:t>
            </a:r>
            <a:endParaRPr dirty="0"/>
          </a:p>
          <a:p>
            <a:pPr marL="342900" lvl="0" indent="-342900" algn="l" rtl="0">
              <a:lnSpc>
                <a:spcPct val="90000"/>
              </a:lnSpc>
              <a:spcBef>
                <a:spcPts val="1000"/>
              </a:spcBef>
              <a:spcAft>
                <a:spcPts val="0"/>
              </a:spcAft>
              <a:buClr>
                <a:schemeClr val="dk1"/>
              </a:buClr>
              <a:buSzPts val="2400"/>
              <a:buFont typeface="Arial"/>
              <a:buChar char="•"/>
            </a:pPr>
            <a:r>
              <a:rPr lang="en-US" dirty="0"/>
              <a:t>Protect the beauty of our county</a:t>
            </a:r>
            <a:endParaRPr dirty="0"/>
          </a:p>
          <a:p>
            <a:pPr marL="342900" lvl="0" indent="-342900" algn="l" rtl="0">
              <a:lnSpc>
                <a:spcPct val="90000"/>
              </a:lnSpc>
              <a:spcBef>
                <a:spcPts val="1000"/>
              </a:spcBef>
              <a:spcAft>
                <a:spcPts val="0"/>
              </a:spcAft>
              <a:buClr>
                <a:schemeClr val="dk1"/>
              </a:buClr>
              <a:buSzPts val="2400"/>
              <a:buFont typeface="Arial"/>
              <a:buChar char="•"/>
            </a:pPr>
            <a:r>
              <a:rPr lang="en-US" dirty="0"/>
              <a:t>Protect the historic Bijou Basin</a:t>
            </a:r>
            <a:endParaRPr dirty="0"/>
          </a:p>
          <a:p>
            <a:pPr marL="342900" lvl="0" indent="-342900" algn="l" rtl="0">
              <a:lnSpc>
                <a:spcPct val="90000"/>
              </a:lnSpc>
              <a:spcBef>
                <a:spcPts val="1000"/>
              </a:spcBef>
              <a:spcAft>
                <a:spcPts val="0"/>
              </a:spcAft>
              <a:buClr>
                <a:schemeClr val="dk1"/>
              </a:buClr>
              <a:buSzPts val="2400"/>
              <a:buFont typeface="Arial"/>
              <a:buChar char="•"/>
            </a:pPr>
            <a:r>
              <a:rPr lang="en-US" dirty="0"/>
              <a:t>Maintain property value</a:t>
            </a:r>
            <a:endParaRPr dirty="0"/>
          </a:p>
          <a:p>
            <a:pPr marL="342900" lvl="0" indent="-342900" algn="l" rtl="0">
              <a:lnSpc>
                <a:spcPct val="90000"/>
              </a:lnSpc>
              <a:spcBef>
                <a:spcPts val="1000"/>
              </a:spcBef>
              <a:spcAft>
                <a:spcPts val="0"/>
              </a:spcAft>
              <a:buClr>
                <a:schemeClr val="dk1"/>
              </a:buClr>
              <a:buSzPts val="2400"/>
              <a:buFont typeface="Arial"/>
              <a:buChar char="•"/>
            </a:pPr>
            <a:r>
              <a:rPr lang="en-US" dirty="0"/>
              <a:t>Limit the spread of big city resource requirements being built within our small county. </a:t>
            </a:r>
            <a:endParaRPr dirty="0"/>
          </a:p>
          <a:p>
            <a:pPr marL="342900" lvl="0" indent="-190500" algn="l" rtl="0">
              <a:lnSpc>
                <a:spcPct val="90000"/>
              </a:lnSpc>
              <a:spcBef>
                <a:spcPts val="1000"/>
              </a:spcBef>
              <a:spcAft>
                <a:spcPts val="0"/>
              </a:spcAft>
              <a:buClr>
                <a:schemeClr val="dk1"/>
              </a:buClr>
              <a:buSzPts val="2400"/>
              <a:buFont typeface="Arial"/>
              <a:buNone/>
            </a:pPr>
            <a:endParaRPr dirty="0"/>
          </a:p>
          <a:p>
            <a:pPr marL="0" lvl="0" indent="0" algn="l" rtl="0">
              <a:lnSpc>
                <a:spcPct val="90000"/>
              </a:lnSpc>
              <a:spcBef>
                <a:spcPts val="1000"/>
              </a:spcBef>
              <a:spcAft>
                <a:spcPts val="0"/>
              </a:spcAft>
              <a:buClr>
                <a:schemeClr val="dk1"/>
              </a:buClr>
              <a:buSzPts val="2400"/>
              <a:buNone/>
            </a:pPr>
            <a:endParaRPr dirty="0"/>
          </a:p>
          <a:p>
            <a:pPr marL="342900" lvl="0" indent="-190500" algn="l" rtl="0">
              <a:lnSpc>
                <a:spcPct val="90000"/>
              </a:lnSpc>
              <a:spcBef>
                <a:spcPts val="1000"/>
              </a:spcBef>
              <a:spcAft>
                <a:spcPts val="0"/>
              </a:spcAft>
              <a:buClr>
                <a:schemeClr val="dk1"/>
              </a:buClr>
              <a:buSzPts val="2400"/>
              <a:buFont typeface="Arial"/>
              <a:buNone/>
            </a:pPr>
            <a:endParaRPr dirty="0"/>
          </a:p>
          <a:p>
            <a:pPr marL="342900" lvl="0" indent="-190500" algn="l" rtl="0">
              <a:lnSpc>
                <a:spcPct val="90000"/>
              </a:lnSpc>
              <a:spcBef>
                <a:spcPts val="1000"/>
              </a:spcBef>
              <a:spcAft>
                <a:spcPts val="0"/>
              </a:spcAft>
              <a:buClr>
                <a:schemeClr val="dk1"/>
              </a:buClr>
              <a:buSzPts val="2400"/>
              <a:buFont typeface="Arial"/>
              <a:buNone/>
            </a:pPr>
            <a:endParaRPr dirty="0"/>
          </a:p>
          <a:p>
            <a:pPr marL="342900" lvl="0" indent="-190500" algn="l" rtl="0">
              <a:lnSpc>
                <a:spcPct val="90000"/>
              </a:lnSpc>
              <a:spcBef>
                <a:spcPts val="1000"/>
              </a:spcBef>
              <a:spcAft>
                <a:spcPts val="0"/>
              </a:spcAft>
              <a:buClr>
                <a:schemeClr val="dk1"/>
              </a:buClr>
              <a:buSzPts val="2400"/>
              <a:buFont typeface="Arial"/>
              <a:buNone/>
            </a:pPr>
            <a:endParaRPr dirty="0"/>
          </a:p>
        </p:txBody>
      </p:sp>
      <p:pic>
        <p:nvPicPr>
          <p:cNvPr id="4" name="Picture 2">
            <a:extLst>
              <a:ext uri="{FF2B5EF4-FFF2-40B4-BE49-F238E27FC236}">
                <a16:creationId xmlns:a16="http://schemas.microsoft.com/office/drawing/2014/main" id="{A0F196DC-2509-49C3-B0A6-C51D8426A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2985" y="195407"/>
            <a:ext cx="2759015" cy="14622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3A639-9F62-E815-EECE-DF4E02B5EF91}"/>
              </a:ext>
            </a:extLst>
          </p:cNvPr>
          <p:cNvSpPr>
            <a:spLocks noGrp="1"/>
          </p:cNvSpPr>
          <p:nvPr>
            <p:ph type="title"/>
          </p:nvPr>
        </p:nvSpPr>
        <p:spPr/>
        <p:txBody>
          <a:bodyPr/>
          <a:lstStyle/>
          <a:p>
            <a:r>
              <a:rPr lang="en-US" dirty="0"/>
              <a:t>Xcel Energy’s Power Pathway</a:t>
            </a:r>
          </a:p>
        </p:txBody>
      </p:sp>
      <p:pic>
        <p:nvPicPr>
          <p:cNvPr id="5" name="Picture 4">
            <a:extLst>
              <a:ext uri="{FF2B5EF4-FFF2-40B4-BE49-F238E27FC236}">
                <a16:creationId xmlns:a16="http://schemas.microsoft.com/office/drawing/2014/main" id="{0731434D-8643-EA9D-2D20-5F77DF782B38}"/>
              </a:ext>
            </a:extLst>
          </p:cNvPr>
          <p:cNvPicPr>
            <a:picLocks noChangeAspect="1"/>
          </p:cNvPicPr>
          <p:nvPr/>
        </p:nvPicPr>
        <p:blipFill>
          <a:blip r:embed="rId2"/>
          <a:stretch>
            <a:fillRect/>
          </a:stretch>
        </p:blipFill>
        <p:spPr>
          <a:xfrm>
            <a:off x="-211756" y="1654083"/>
            <a:ext cx="13119128" cy="4765967"/>
          </a:xfrm>
          <a:prstGeom prst="rect">
            <a:avLst/>
          </a:prstGeom>
        </p:spPr>
      </p:pic>
    </p:spTree>
    <p:extLst>
      <p:ext uri="{BB962C8B-B14F-4D97-AF65-F5344CB8AC3E}">
        <p14:creationId xmlns:p14="http://schemas.microsoft.com/office/powerpoint/2010/main" val="3881055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76"/>
        <p:cNvGrpSpPr/>
        <p:nvPr/>
      </p:nvGrpSpPr>
      <p:grpSpPr>
        <a:xfrm>
          <a:off x="0" y="0"/>
          <a:ext cx="0" cy="0"/>
          <a:chOff x="0" y="0"/>
          <a:chExt cx="0" cy="0"/>
        </a:xfrm>
      </p:grpSpPr>
      <p:sp>
        <p:nvSpPr>
          <p:cNvPr id="177" name="Google Shape;177;p28"/>
          <p:cNvSpPr txBox="1">
            <a:spLocks noGrp="1"/>
          </p:cNvSpPr>
          <p:nvPr>
            <p:ph type="ctrTitle"/>
          </p:nvPr>
        </p:nvSpPr>
        <p:spPr>
          <a:xfrm>
            <a:off x="0" y="1"/>
            <a:ext cx="12192000" cy="67950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Arial"/>
              <a:buNone/>
            </a:pPr>
            <a:r>
              <a:rPr lang="en-US" sz="4000" b="1" u="sng">
                <a:latin typeface="Arial"/>
                <a:ea typeface="Arial"/>
                <a:cs typeface="Arial"/>
                <a:sym typeface="Arial"/>
              </a:rPr>
              <a:t>Colorado’s Pathway Project</a:t>
            </a:r>
            <a:endParaRPr/>
          </a:p>
        </p:txBody>
      </p:sp>
      <p:pic>
        <p:nvPicPr>
          <p:cNvPr id="178" name="Google Shape;178;p28"/>
          <p:cNvPicPr preferRelativeResize="0"/>
          <p:nvPr/>
        </p:nvPicPr>
        <p:blipFill>
          <a:blip r:embed="rId3">
            <a:alphaModFix/>
          </a:blip>
          <a:stretch>
            <a:fillRect/>
          </a:stretch>
        </p:blipFill>
        <p:spPr>
          <a:xfrm>
            <a:off x="1478225" y="774659"/>
            <a:ext cx="8849435" cy="5873691"/>
          </a:xfrm>
          <a:prstGeom prst="rect">
            <a:avLst/>
          </a:prstGeom>
          <a:noFill/>
          <a:ln>
            <a:noFill/>
          </a:ln>
        </p:spPr>
      </p:pic>
      <p:sp>
        <p:nvSpPr>
          <p:cNvPr id="179" name="Google Shape;179;p28"/>
          <p:cNvSpPr txBox="1"/>
          <p:nvPr/>
        </p:nvSpPr>
        <p:spPr>
          <a:xfrm>
            <a:off x="8221975" y="5186150"/>
            <a:ext cx="3863100" cy="146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00" b="1">
                <a:solidFill>
                  <a:srgbClr val="FF0000"/>
                </a:solidFill>
                <a:highlight>
                  <a:schemeClr val="lt1"/>
                </a:highlight>
                <a:latin typeface="Roboto"/>
                <a:ea typeface="Roboto"/>
                <a:cs typeface="Roboto"/>
                <a:sym typeface="Roboto"/>
              </a:rPr>
              <a:t>Schedule</a:t>
            </a:r>
            <a:endParaRPr sz="1200" b="1">
              <a:solidFill>
                <a:srgbClr val="FF0000"/>
              </a:solidFill>
              <a:highlight>
                <a:schemeClr val="lt1"/>
              </a:highlight>
              <a:latin typeface="Roboto"/>
              <a:ea typeface="Roboto"/>
              <a:cs typeface="Roboto"/>
              <a:sym typeface="Roboto"/>
            </a:endParaRPr>
          </a:p>
          <a:p>
            <a:pPr marL="457200" lvl="0" indent="-304800" algn="l" rtl="0">
              <a:lnSpc>
                <a:spcPct val="115000"/>
              </a:lnSpc>
              <a:spcBef>
                <a:spcPts val="0"/>
              </a:spcBef>
              <a:spcAft>
                <a:spcPts val="0"/>
              </a:spcAft>
              <a:buClr>
                <a:srgbClr val="FF0000"/>
              </a:buClr>
              <a:buSzPts val="1200"/>
              <a:buFont typeface="Roboto"/>
              <a:buChar char="●"/>
            </a:pPr>
            <a:r>
              <a:rPr lang="en-US" sz="1200">
                <a:solidFill>
                  <a:srgbClr val="FF0000"/>
                </a:solidFill>
                <a:highlight>
                  <a:schemeClr val="lt1"/>
                </a:highlight>
                <a:latin typeface="Roboto"/>
                <a:ea typeface="Roboto"/>
                <a:cs typeface="Roboto"/>
                <a:sym typeface="Roboto"/>
              </a:rPr>
              <a:t>Current Activities: Routing and Siting Studies</a:t>
            </a:r>
            <a:endParaRPr sz="1200">
              <a:solidFill>
                <a:srgbClr val="FF0000"/>
              </a:solidFill>
              <a:highlight>
                <a:schemeClr val="lt1"/>
              </a:highlight>
              <a:latin typeface="Roboto"/>
              <a:ea typeface="Roboto"/>
              <a:cs typeface="Roboto"/>
              <a:sym typeface="Roboto"/>
            </a:endParaRPr>
          </a:p>
          <a:p>
            <a:pPr marL="457200" lvl="0" indent="-304800" algn="l" rtl="0">
              <a:lnSpc>
                <a:spcPct val="115000"/>
              </a:lnSpc>
              <a:spcBef>
                <a:spcPts val="0"/>
              </a:spcBef>
              <a:spcAft>
                <a:spcPts val="0"/>
              </a:spcAft>
              <a:buClr>
                <a:srgbClr val="FF0000"/>
              </a:buClr>
              <a:buSzPts val="1200"/>
              <a:buFont typeface="Roboto"/>
              <a:buChar char="●"/>
            </a:pPr>
            <a:r>
              <a:rPr lang="en-US" sz="1200">
                <a:solidFill>
                  <a:srgbClr val="FF0000"/>
                </a:solidFill>
                <a:highlight>
                  <a:schemeClr val="lt1"/>
                </a:highlight>
                <a:latin typeface="Roboto"/>
                <a:ea typeface="Roboto"/>
                <a:cs typeface="Roboto"/>
                <a:sym typeface="Roboto"/>
              </a:rPr>
              <a:t>Permitting: 2022-2023</a:t>
            </a:r>
            <a:endParaRPr sz="1200">
              <a:solidFill>
                <a:srgbClr val="FF0000"/>
              </a:solidFill>
              <a:highlight>
                <a:schemeClr val="lt1"/>
              </a:highlight>
              <a:latin typeface="Roboto"/>
              <a:ea typeface="Roboto"/>
              <a:cs typeface="Roboto"/>
              <a:sym typeface="Roboto"/>
            </a:endParaRPr>
          </a:p>
          <a:p>
            <a:pPr marL="457200" lvl="0" indent="-304800" algn="l" rtl="0">
              <a:lnSpc>
                <a:spcPct val="115000"/>
              </a:lnSpc>
              <a:spcBef>
                <a:spcPts val="0"/>
              </a:spcBef>
              <a:spcAft>
                <a:spcPts val="0"/>
              </a:spcAft>
              <a:buClr>
                <a:srgbClr val="FF0000"/>
              </a:buClr>
              <a:buSzPts val="1200"/>
              <a:buFont typeface="Roboto"/>
              <a:buChar char="●"/>
            </a:pPr>
            <a:r>
              <a:rPr lang="en-US" sz="1200">
                <a:solidFill>
                  <a:srgbClr val="FF0000"/>
                </a:solidFill>
                <a:highlight>
                  <a:schemeClr val="lt1"/>
                </a:highlight>
                <a:latin typeface="Roboto"/>
                <a:ea typeface="Roboto"/>
                <a:cs typeface="Roboto"/>
                <a:sym typeface="Roboto"/>
              </a:rPr>
              <a:t>Construction: 2025-2027</a:t>
            </a:r>
            <a:endParaRPr sz="1200">
              <a:solidFill>
                <a:srgbClr val="FF0000"/>
              </a:solidFill>
              <a:highlight>
                <a:schemeClr val="lt1"/>
              </a:highlight>
              <a:latin typeface="Roboto"/>
              <a:ea typeface="Roboto"/>
              <a:cs typeface="Roboto"/>
              <a:sym typeface="Roboto"/>
            </a:endParaRPr>
          </a:p>
          <a:p>
            <a:pPr marL="457200" lvl="0" indent="-304800" algn="l" rtl="0">
              <a:lnSpc>
                <a:spcPct val="115000"/>
              </a:lnSpc>
              <a:spcBef>
                <a:spcPts val="0"/>
              </a:spcBef>
              <a:spcAft>
                <a:spcPts val="0"/>
              </a:spcAft>
              <a:buClr>
                <a:srgbClr val="FF0000"/>
              </a:buClr>
              <a:buSzPts val="1200"/>
              <a:buFont typeface="Roboto"/>
              <a:buChar char="●"/>
            </a:pPr>
            <a:r>
              <a:rPr lang="en-US" sz="1200">
                <a:solidFill>
                  <a:srgbClr val="FF0000"/>
                </a:solidFill>
                <a:highlight>
                  <a:schemeClr val="lt1"/>
                </a:highlight>
                <a:latin typeface="Roboto"/>
                <a:ea typeface="Roboto"/>
                <a:cs typeface="Roboto"/>
                <a:sym typeface="Roboto"/>
              </a:rPr>
              <a:t>In-service: 2027</a:t>
            </a:r>
            <a:endParaRPr sz="1200">
              <a:solidFill>
                <a:srgbClr val="FF0000"/>
              </a:solidFill>
              <a:highlight>
                <a:schemeClr val="lt1"/>
              </a:highlight>
              <a:latin typeface="Roboto"/>
              <a:ea typeface="Roboto"/>
              <a:cs typeface="Roboto"/>
              <a:sym typeface="Roboto"/>
            </a:endParaRPr>
          </a:p>
          <a:p>
            <a:pPr marL="0" lvl="0" indent="0" algn="l" rtl="0">
              <a:spcBef>
                <a:spcPts val="0"/>
              </a:spcBef>
              <a:spcAft>
                <a:spcPts val="0"/>
              </a:spcAft>
              <a:buNone/>
            </a:pPr>
            <a:endParaRPr>
              <a:latin typeface="Calibri"/>
              <a:ea typeface="Calibri"/>
              <a:cs typeface="Calibri"/>
              <a:sym typeface="Calibri"/>
            </a:endParaRPr>
          </a:p>
        </p:txBody>
      </p:sp>
      <p:sp>
        <p:nvSpPr>
          <p:cNvPr id="2" name="Oval 1">
            <a:extLst>
              <a:ext uri="{FF2B5EF4-FFF2-40B4-BE49-F238E27FC236}">
                <a16:creationId xmlns:a16="http://schemas.microsoft.com/office/drawing/2014/main" id="{4A883C3E-CB36-D974-0E8F-52050A08E498}"/>
              </a:ext>
            </a:extLst>
          </p:cNvPr>
          <p:cNvSpPr/>
          <p:nvPr/>
        </p:nvSpPr>
        <p:spPr>
          <a:xfrm>
            <a:off x="7786838" y="4985886"/>
            <a:ext cx="4405162" cy="1757614"/>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4681A1-3553-4F56-81A1-E0602E289C19}"/>
              </a:ext>
            </a:extLst>
          </p:cNvPr>
          <p:cNvPicPr>
            <a:picLocks noChangeAspect="1"/>
          </p:cNvPicPr>
          <p:nvPr/>
        </p:nvPicPr>
        <p:blipFill>
          <a:blip r:embed="rId2"/>
          <a:stretch>
            <a:fillRect/>
          </a:stretch>
        </p:blipFill>
        <p:spPr>
          <a:xfrm>
            <a:off x="8719795" y="680376"/>
            <a:ext cx="3319465" cy="3374282"/>
          </a:xfrm>
          <a:prstGeom prst="rect">
            <a:avLst/>
          </a:prstGeom>
        </p:spPr>
      </p:pic>
      <p:sp>
        <p:nvSpPr>
          <p:cNvPr id="8" name="Title 7">
            <a:extLst>
              <a:ext uri="{FF2B5EF4-FFF2-40B4-BE49-F238E27FC236}">
                <a16:creationId xmlns:a16="http://schemas.microsoft.com/office/drawing/2014/main" id="{A41455BE-5125-4B72-81AA-C8AB69FDAFDD}"/>
              </a:ext>
            </a:extLst>
          </p:cNvPr>
          <p:cNvSpPr>
            <a:spLocks noGrp="1"/>
          </p:cNvSpPr>
          <p:nvPr>
            <p:ph type="title"/>
          </p:nvPr>
        </p:nvSpPr>
        <p:spPr>
          <a:xfrm>
            <a:off x="152740" y="1"/>
            <a:ext cx="11201060" cy="680376"/>
          </a:xfrm>
        </p:spPr>
        <p:txBody>
          <a:bodyPr>
            <a:normAutofit/>
          </a:bodyPr>
          <a:lstStyle/>
          <a:p>
            <a:r>
              <a:rPr lang="en-US" b="1" u="sng" dirty="0">
                <a:latin typeface="+mn-lt"/>
              </a:rPr>
              <a:t>Elbert County Detail – February 2023</a:t>
            </a:r>
          </a:p>
        </p:txBody>
      </p:sp>
      <p:pic>
        <p:nvPicPr>
          <p:cNvPr id="3" name="Picture 2">
            <a:extLst>
              <a:ext uri="{FF2B5EF4-FFF2-40B4-BE49-F238E27FC236}">
                <a16:creationId xmlns:a16="http://schemas.microsoft.com/office/drawing/2014/main" id="{C07451DB-9822-43E6-A164-4ACBC4250105}"/>
              </a:ext>
            </a:extLst>
          </p:cNvPr>
          <p:cNvPicPr>
            <a:picLocks noChangeAspect="1"/>
          </p:cNvPicPr>
          <p:nvPr/>
        </p:nvPicPr>
        <p:blipFill>
          <a:blip r:embed="rId3"/>
          <a:stretch>
            <a:fillRect/>
          </a:stretch>
        </p:blipFill>
        <p:spPr>
          <a:xfrm>
            <a:off x="1251204" y="680376"/>
            <a:ext cx="7371595" cy="5801360"/>
          </a:xfrm>
          <a:prstGeom prst="rect">
            <a:avLst/>
          </a:prstGeom>
        </p:spPr>
      </p:pic>
    </p:spTree>
    <p:extLst>
      <p:ext uri="{BB962C8B-B14F-4D97-AF65-F5344CB8AC3E}">
        <p14:creationId xmlns:p14="http://schemas.microsoft.com/office/powerpoint/2010/main" val="1763091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49C341-8913-274E-8858-AE349C5815BC}"/>
              </a:ext>
            </a:extLst>
          </p:cNvPr>
          <p:cNvSpPr>
            <a:spLocks noGrp="1"/>
          </p:cNvSpPr>
          <p:nvPr>
            <p:ph type="title"/>
          </p:nvPr>
        </p:nvSpPr>
        <p:spPr>
          <a:xfrm>
            <a:off x="2310063" y="158430"/>
            <a:ext cx="9071936" cy="678968"/>
          </a:xfrm>
        </p:spPr>
        <p:txBody>
          <a:bodyPr/>
          <a:lstStyle/>
          <a:p>
            <a:r>
              <a:rPr lang="en-US" dirty="0"/>
              <a:t>Eastern Review Area</a:t>
            </a:r>
          </a:p>
        </p:txBody>
      </p:sp>
      <p:pic>
        <p:nvPicPr>
          <p:cNvPr id="5" name="Picture 4">
            <a:extLst>
              <a:ext uri="{FF2B5EF4-FFF2-40B4-BE49-F238E27FC236}">
                <a16:creationId xmlns:a16="http://schemas.microsoft.com/office/drawing/2014/main" id="{394B68C4-9203-2F13-D1D0-FEED320E854B}"/>
              </a:ext>
            </a:extLst>
          </p:cNvPr>
          <p:cNvPicPr>
            <a:picLocks noChangeAspect="1"/>
          </p:cNvPicPr>
          <p:nvPr/>
        </p:nvPicPr>
        <p:blipFill>
          <a:blip r:embed="rId2"/>
          <a:stretch>
            <a:fillRect/>
          </a:stretch>
        </p:blipFill>
        <p:spPr>
          <a:xfrm>
            <a:off x="1947404" y="971752"/>
            <a:ext cx="6961989" cy="5727818"/>
          </a:xfrm>
          <a:prstGeom prst="rect">
            <a:avLst/>
          </a:prstGeom>
        </p:spPr>
      </p:pic>
    </p:spTree>
    <p:extLst>
      <p:ext uri="{BB962C8B-B14F-4D97-AF65-F5344CB8AC3E}">
        <p14:creationId xmlns:p14="http://schemas.microsoft.com/office/powerpoint/2010/main" val="443663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923F2-2649-061D-3359-CB08EF31EB95}"/>
              </a:ext>
            </a:extLst>
          </p:cNvPr>
          <p:cNvPicPr>
            <a:picLocks noChangeAspect="1"/>
          </p:cNvPicPr>
          <p:nvPr/>
        </p:nvPicPr>
        <p:blipFill>
          <a:blip r:embed="rId2"/>
          <a:stretch>
            <a:fillRect/>
          </a:stretch>
        </p:blipFill>
        <p:spPr>
          <a:xfrm>
            <a:off x="3697573" y="0"/>
            <a:ext cx="7993914" cy="6877117"/>
          </a:xfrm>
          <a:prstGeom prst="rect">
            <a:avLst/>
          </a:prstGeom>
        </p:spPr>
      </p:pic>
      <p:sp>
        <p:nvSpPr>
          <p:cNvPr id="6" name="TextBox 5">
            <a:extLst>
              <a:ext uri="{FF2B5EF4-FFF2-40B4-BE49-F238E27FC236}">
                <a16:creationId xmlns:a16="http://schemas.microsoft.com/office/drawing/2014/main" id="{613B073C-54F0-A6E0-B11F-C3E11CAD54E4}"/>
              </a:ext>
            </a:extLst>
          </p:cNvPr>
          <p:cNvSpPr txBox="1"/>
          <p:nvPr/>
        </p:nvSpPr>
        <p:spPr>
          <a:xfrm>
            <a:off x="991402" y="1453414"/>
            <a:ext cx="2627697" cy="2800767"/>
          </a:xfrm>
          <a:prstGeom prst="rect">
            <a:avLst/>
          </a:prstGeom>
          <a:noFill/>
        </p:spPr>
        <p:txBody>
          <a:bodyPr wrap="square" rtlCol="0">
            <a:spAutoFit/>
          </a:bodyPr>
          <a:lstStyle/>
          <a:p>
            <a:r>
              <a:rPr lang="en-US" sz="4400" dirty="0">
                <a:latin typeface="Calibri" panose="020F0502020204030204" pitchFamily="34" charset="0"/>
                <a:ea typeface="Calibri" panose="020F0502020204030204" pitchFamily="34" charset="0"/>
                <a:cs typeface="Calibri" panose="020F0502020204030204" pitchFamily="34" charset="0"/>
              </a:rPr>
              <a:t>Xcel’s Preferred Route</a:t>
            </a:r>
          </a:p>
          <a:p>
            <a:r>
              <a:rPr lang="en-US" sz="4400" dirty="0">
                <a:latin typeface="Calibri" panose="020F0502020204030204" pitchFamily="34" charset="0"/>
                <a:ea typeface="Calibri" panose="020F0502020204030204" pitchFamily="34" charset="0"/>
                <a:cs typeface="Calibri" panose="020F0502020204030204" pitchFamily="34" charset="0"/>
              </a:rPr>
              <a:t>Feb. 2024</a:t>
            </a:r>
          </a:p>
        </p:txBody>
      </p:sp>
    </p:spTree>
    <p:extLst>
      <p:ext uri="{BB962C8B-B14F-4D97-AF65-F5344CB8AC3E}">
        <p14:creationId xmlns:p14="http://schemas.microsoft.com/office/powerpoint/2010/main" val="3602344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FD466-2090-6895-8EDC-A72A76841AAA}"/>
              </a:ext>
            </a:extLst>
          </p:cNvPr>
          <p:cNvSpPr>
            <a:spLocks noGrp="1"/>
          </p:cNvSpPr>
          <p:nvPr>
            <p:ph type="title"/>
          </p:nvPr>
        </p:nvSpPr>
        <p:spPr/>
        <p:txBody>
          <a:bodyPr/>
          <a:lstStyle/>
          <a:p>
            <a:r>
              <a:rPr lang="en-US" dirty="0"/>
              <a:t>Preferred Route Close Up</a:t>
            </a:r>
          </a:p>
        </p:txBody>
      </p:sp>
      <p:pic>
        <p:nvPicPr>
          <p:cNvPr id="4" name="Picture 3">
            <a:extLst>
              <a:ext uri="{FF2B5EF4-FFF2-40B4-BE49-F238E27FC236}">
                <a16:creationId xmlns:a16="http://schemas.microsoft.com/office/drawing/2014/main" id="{F8C49F29-39AB-8087-C960-54F4B4F0ABD3}"/>
              </a:ext>
            </a:extLst>
          </p:cNvPr>
          <p:cNvPicPr>
            <a:picLocks noChangeAspect="1"/>
          </p:cNvPicPr>
          <p:nvPr/>
        </p:nvPicPr>
        <p:blipFill>
          <a:blip r:embed="rId2"/>
          <a:stretch>
            <a:fillRect/>
          </a:stretch>
        </p:blipFill>
        <p:spPr>
          <a:xfrm>
            <a:off x="416348" y="1260909"/>
            <a:ext cx="9698744" cy="5231966"/>
          </a:xfrm>
          <a:prstGeom prst="rect">
            <a:avLst/>
          </a:prstGeom>
        </p:spPr>
      </p:pic>
      <p:sp>
        <p:nvSpPr>
          <p:cNvPr id="5" name="Oval 4">
            <a:extLst>
              <a:ext uri="{FF2B5EF4-FFF2-40B4-BE49-F238E27FC236}">
                <a16:creationId xmlns:a16="http://schemas.microsoft.com/office/drawing/2014/main" id="{7B14B4DB-B3E6-9B72-B17A-A201019DB81D}"/>
              </a:ext>
            </a:extLst>
          </p:cNvPr>
          <p:cNvSpPr/>
          <p:nvPr/>
        </p:nvSpPr>
        <p:spPr>
          <a:xfrm>
            <a:off x="548640" y="1690688"/>
            <a:ext cx="481263" cy="41724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C52C388B-ED3C-B093-4C34-9C54D15AB633}"/>
              </a:ext>
            </a:extLst>
          </p:cNvPr>
          <p:cNvSpPr/>
          <p:nvPr/>
        </p:nvSpPr>
        <p:spPr>
          <a:xfrm>
            <a:off x="1029903" y="1488557"/>
            <a:ext cx="421852" cy="417245"/>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08BA7951-891E-8006-BD37-522A5108FD37}"/>
              </a:ext>
            </a:extLst>
          </p:cNvPr>
          <p:cNvSpPr/>
          <p:nvPr/>
        </p:nvSpPr>
        <p:spPr>
          <a:xfrm>
            <a:off x="8325853" y="3724977"/>
            <a:ext cx="1020278" cy="490888"/>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1981E826-999A-B445-B1CF-180DF3F3A010}"/>
              </a:ext>
            </a:extLst>
          </p:cNvPr>
          <p:cNvSpPr/>
          <p:nvPr/>
        </p:nvSpPr>
        <p:spPr>
          <a:xfrm>
            <a:off x="5534526" y="3522846"/>
            <a:ext cx="394636" cy="789272"/>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040451"/>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TM02892315[[fn=Wisp]]</Template>
  <TotalTime>160</TotalTime>
  <Words>570</Words>
  <Application>Microsoft Office PowerPoint</Application>
  <PresentationFormat>Widescreen</PresentationFormat>
  <Paragraphs>100</Paragraphs>
  <Slides>26</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Calibri</vt:lpstr>
      <vt:lpstr>Century Gothic</vt:lpstr>
      <vt:lpstr>Comic Sans MS</vt:lpstr>
      <vt:lpstr>Cooper Black</vt:lpstr>
      <vt:lpstr>Elephant</vt:lpstr>
      <vt:lpstr>Poppins</vt:lpstr>
      <vt:lpstr>Roboto</vt:lpstr>
      <vt:lpstr>Times New Roman</vt:lpstr>
      <vt:lpstr>Wingdings 3</vt:lpstr>
      <vt:lpstr>Wisp</vt:lpstr>
      <vt:lpstr>PowerPoint Presentation</vt:lpstr>
      <vt:lpstr>Introduction</vt:lpstr>
      <vt:lpstr>ECEA Mission and Objectives</vt:lpstr>
      <vt:lpstr>Xcel Energy’s Power Pathway</vt:lpstr>
      <vt:lpstr>Colorado’s Pathway Project</vt:lpstr>
      <vt:lpstr>Elbert County Detail – February 2023</vt:lpstr>
      <vt:lpstr>Eastern Review Area</vt:lpstr>
      <vt:lpstr>PowerPoint Presentation</vt:lpstr>
      <vt:lpstr>Preferred Route Close Up</vt:lpstr>
      <vt:lpstr>Design of lines</vt:lpstr>
      <vt:lpstr>Concerns</vt:lpstr>
      <vt:lpstr>Property Values</vt:lpstr>
      <vt:lpstr>Health Concerns</vt:lpstr>
      <vt:lpstr>Fire</vt:lpstr>
      <vt:lpstr>Clear cutting forests</vt:lpstr>
      <vt:lpstr>Wildlife</vt:lpstr>
      <vt:lpstr>Viewshed</vt:lpstr>
      <vt:lpstr>WiFi, Cell Towers, Television Transmission</vt:lpstr>
      <vt:lpstr>Ultimate Purpose</vt:lpstr>
      <vt:lpstr>Who Benefits??</vt:lpstr>
      <vt:lpstr>. . . and for Elbert County??</vt:lpstr>
      <vt:lpstr>On the horizon</vt:lpstr>
      <vt:lpstr>What ECEA is Doing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Jiblits</dc:creator>
  <cp:lastModifiedBy>Kerry Jiblits</cp:lastModifiedBy>
  <cp:revision>10</cp:revision>
  <dcterms:created xsi:type="dcterms:W3CDTF">2024-02-08T00:12:55Z</dcterms:created>
  <dcterms:modified xsi:type="dcterms:W3CDTF">2024-02-08T18:01:42Z</dcterms:modified>
</cp:coreProperties>
</file>